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slideLayout2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36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4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39.xml" ContentType="application/vnd.openxmlformats-officedocument.presentationml.slide+xml"/>
  <Override PartName="/ppt/slides/slide20.xml" ContentType="application/vnd.openxmlformats-officedocument.presentationml.slide+xml"/>
  <Override PartName="/ppt/slides/slide34.xml" ContentType="application/vnd.openxmlformats-officedocument.presentationml.slide+xml"/>
  <Override PartName="/ppt/slides/slide40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6.xml" ContentType="application/vnd.openxmlformats-officedocument.presentationml.slide+xml"/>
  <Override PartName="/ppt/slides/slide22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_rels/presentation.xml.rels" ContentType="application/vnd.openxmlformats-package.relationships+xml"/>
  <Override PartName="/ppt/media/image4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39.png" ContentType="image/png"/>
  <Override PartName="/ppt/media/image17.png" ContentType="image/png"/>
  <Override PartName="/ppt/media/image50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12.png" ContentType="image/png"/>
  <Override PartName="/ppt/media/image65.png" ContentType="image/png"/>
  <Override PartName="/ppt/media/image61.png" ContentType="image/png"/>
  <Override PartName="/ppt/media/image5.png" ContentType="image/png"/>
  <Override PartName="/ppt/media/image55.png" ContentType="image/png"/>
  <Override PartName="/ppt/media/image13.png" ContentType="image/png"/>
  <Override PartName="/ppt/media/image62.png" ContentType="image/png"/>
  <Override PartName="/ppt/media/image16.png" ContentType="image/png"/>
  <Override PartName="/ppt/media/image15.png" ContentType="image/png"/>
  <Override PartName="/ppt/media/image49.png" ContentType="image/png"/>
  <Override PartName="/ppt/media/image64.png" ContentType="image/png"/>
  <Override PartName="/ppt/media/image11.png" ContentType="image/png"/>
  <Override PartName="/ppt/media/image60.png" ContentType="image/png"/>
  <Override PartName="/ppt/media/image14.png" ContentType="image/png"/>
  <Override PartName="/ppt/media/image63.png" ContentType="image/png"/>
  <Override PartName="/ppt/media/image10.png" ContentType="image/png"/>
  <Override PartName="/ppt/media/image48.png" ContentType="image/png"/>
  <Override PartName="/ppt/media/image4.png" ContentType="image/png"/>
  <Override PartName="/ppt/media/image54.png" ContentType="image/png"/>
  <Override PartName="/ppt/media/image53.tif" ContentType="image/tiff"/>
  <Override PartName="/ppt/media/image23.png" ContentType="image/png"/>
  <Override PartName="/ppt/media/image8.png" ContentType="image/png"/>
  <Override PartName="/ppt/media/image58.png" ContentType="image/png"/>
  <Override PartName="/ppt/media/image3.png" ContentType="image/png"/>
  <Override PartName="/ppt/media/image38.png" ContentType="image/png"/>
  <Override PartName="/ppt/media/image21.png" ContentType="image/png"/>
  <Override PartName="/ppt/media/image6.png" ContentType="image/png"/>
  <Override PartName="/ppt/media/image5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22.png" ContentType="image/png"/>
  <Override PartName="/ppt/media/image7.png" ContentType="image/png"/>
  <Override PartName="/ppt/media/image5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368640" y="383040"/>
            <a:ext cx="11453760" cy="6090840"/>
          </a:xfrm>
          <a:prstGeom prst="rect">
            <a:avLst/>
          </a:prstGeom>
          <a:solidFill>
            <a:srgbClr val="f2f0f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hyperlink" Target="http://openaccess.thecvf.com/content_ICCV_2019/papers/Bolya_YOLACT_Real-Time_Instance_Segmentation_ICCV_2019_paper.pdf" TargetMode="External"/><Relationship Id="rId3" Type="http://schemas.openxmlformats.org/officeDocument/2006/relationships/hyperlink" Target="http://openaccess.thecvf.com/content_ICCV_2019/papers/Bolya_YOLACT_Real-Time_Instance_Segmentation_ICCV_2019_paper.pdf" TargetMode="External"/><Relationship Id="rId4" Type="http://schemas.openxmlformats.org/officeDocument/2006/relationships/hyperlink" Target="http://openaccess.thecvf.com/content_ICCV_2019/papers/Bolya_YOLACT_Real-Time_Instance_Segmentation_ICCV_2019_paper.pdf" TargetMode="External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hyperlink" Target="https://www.kaggle.com/c/imaterialist-fashion-2019-FGVC6/overview" TargetMode="External"/><Relationship Id="rId3" Type="http://schemas.openxmlformats.org/officeDocument/2006/relationships/hyperlink" Target="https://www.kaggle.com/c/imaterialist-fashion-2019-FGVC6/overview" TargetMode="External"/><Relationship Id="rId4" Type="http://schemas.openxmlformats.org/officeDocument/2006/relationships/hyperlink" Target="https://www.kaggle.com/c/imaterialist-fashion-2019-FGVC6/overview" TargetMode="External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hyperlink" Target="https://www.kaggle.com/c/imaterialist-fashion-2019-FGVC6/overview" TargetMode="External"/><Relationship Id="rId3" Type="http://schemas.openxmlformats.org/officeDocument/2006/relationships/hyperlink" Target="https://www.kaggle.com/c/imaterialist-fashion-2019-FGVC6/overview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hyperlink" Target="https://www.kaggle.com/c/imaterialist-fashion-2019-FGVC6/overview" TargetMode="External"/><Relationship Id="rId3" Type="http://schemas.openxmlformats.org/officeDocument/2006/relationships/hyperlink" Target="https://www.kaggle.com/c/imaterialist-fashion-2019-FGVC6/overview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hyperlink" Target="https://www.kaggle.com/c/imaterialist-fashion-2019-FGVC6/overview" TargetMode="External"/><Relationship Id="rId3" Type="http://schemas.openxmlformats.org/officeDocument/2006/relationships/hyperlink" Target="https://www.kaggle.com/c/imaterialist-fashion-2019-FGVC6/overview" TargetMode="External"/><Relationship Id="rId4" Type="http://schemas.openxmlformats.org/officeDocument/2006/relationships/hyperlink" Target="https://github.com/matterport/Mask_RCNN" TargetMode="External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hyperlink" Target="https://www.kaggle.com/c/imaterialist-fashion-2019-FGVC6/overview" TargetMode="External"/><Relationship Id="rId3" Type="http://schemas.openxmlformats.org/officeDocument/2006/relationships/hyperlink" Target="https://www.kaggle.com/c/imaterialist-fashion-2019-FGVC6/overview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hyperlink" Target="https://www.kaggle.com/c/imaterialist-fashion-2019-FGVC6/overview" TargetMode="External"/><Relationship Id="rId3" Type="http://schemas.openxmlformats.org/officeDocument/2006/relationships/hyperlink" Target="https://www.kaggle.com/c/imaterialist-fashion-2019-FGVC6/overview" TargetMode="External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hyperlink" Target="https://www.kaggle.com/c/imaterialist-fashion-2019-FGVC6/overview" TargetMode="External"/><Relationship Id="rId3" Type="http://schemas.openxmlformats.org/officeDocument/2006/relationships/hyperlink" Target="https://www.kaggle.com/c/imaterialist-fashion-2019-FGVC6/overview" TargetMode="External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hyperlink" Target="https://www.kaggle.com/c/imaterialist-fashion-2019-FGVC6/overview" TargetMode="External"/><Relationship Id="rId3" Type="http://schemas.openxmlformats.org/officeDocument/2006/relationships/hyperlink" Target="https://www.kaggle.com/c/imaterialist-fashion-2019-FGVC6/overview" TargetMode="External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hyperlink" Target="https://www.kaggle.com/c/imaterialist-fashion-2019-FGVC6/overview" TargetMode="External"/><Relationship Id="rId3" Type="http://schemas.openxmlformats.org/officeDocument/2006/relationships/hyperlink" Target="https://www.kaggle.com/c/imaterialist-fashion-2019-FGVC6/overview" TargetMode="External"/><Relationship Id="rId4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3.tif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hyperlink" Target="https://blog.athelas.com/a-brief-history-of-cnns-in-image-segmentation-from-r-cnn-to-mask-r-cnn-34ea83205de4" TargetMode="External"/><Relationship Id="rId3" Type="http://schemas.openxmlformats.org/officeDocument/2006/relationships/hyperlink" Target="https://blog.athelas.com/a-brief-history-of-cnns-in-image-segmentation-from-r-cnn-to-mask-r-cnn-34ea83205de4" TargetMode="External"/><Relationship Id="rId4" Type="http://schemas.openxmlformats.org/officeDocument/2006/relationships/hyperlink" Target="https://blog.athelas.com/a-brief-history-of-cnns-in-image-segmentation-from-r-cnn-to-mask-r-cnn-34ea83205de4" TargetMode="External"/><Relationship Id="rId5" Type="http://schemas.openxmlformats.org/officeDocument/2006/relationships/hyperlink" Target="https://arxiv.org/pdf/1311.2524.pdf" TargetMode="External"/><Relationship Id="rId6" Type="http://schemas.openxmlformats.org/officeDocument/2006/relationships/hyperlink" Target="https://arxiv.org/pdf/1311.2524.pdf" TargetMode="External"/><Relationship Id="rId7" Type="http://schemas.openxmlformats.org/officeDocument/2006/relationships/hyperlink" Target="https://arxiv.org/pdf/1311.2524.pdf" TargetMode="External"/><Relationship Id="rId8" Type="http://schemas.openxmlformats.org/officeDocument/2006/relationships/hyperlink" Target="https://arxiv.org/pdf/1504.08083.pdf" TargetMode="External"/><Relationship Id="rId9" Type="http://schemas.openxmlformats.org/officeDocument/2006/relationships/hyperlink" Target="https://arxiv.org/pdf/1504.08083.pdf" TargetMode="External"/><Relationship Id="rId10" Type="http://schemas.openxmlformats.org/officeDocument/2006/relationships/hyperlink" Target="https://arxiv.org/pdf/1504.08083.pdf" TargetMode="External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hyperlink" Target="https://arxiv.org/pdf/1703.06870.pdf" TargetMode="External"/><Relationship Id="rId14" Type="http://schemas.openxmlformats.org/officeDocument/2006/relationships/hyperlink" Target="https://arxiv.org/pdf/1703.06870.pdf" TargetMode="External"/><Relationship Id="rId15" Type="http://schemas.openxmlformats.org/officeDocument/2006/relationships/hyperlink" Target="https://arxiv.org/pdf/1703.06870.pdf" TargetMode="External"/><Relationship Id="rId16" Type="http://schemas.openxmlformats.org/officeDocument/2006/relationships/hyperlink" Target="https://arxiv.org/pdf/1506.01497.pdf" TargetMode="External"/><Relationship Id="rId17" Type="http://schemas.openxmlformats.org/officeDocument/2006/relationships/hyperlink" Target="https://arxiv.org/pdf/1506.01497.pdf" TargetMode="External"/><Relationship Id="rId18" Type="http://schemas.openxmlformats.org/officeDocument/2006/relationships/hyperlink" Target="https://arxiv.org/pdf/1506.01497.pdf" TargetMode="External"/><Relationship Id="rId19" Type="http://schemas.openxmlformats.org/officeDocument/2006/relationships/image" Target="../media/image59.png"/><Relationship Id="rId20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hyperlink" Target="https://arxiv.org/pdf/1605.06211v1.pdf" TargetMode="External"/><Relationship Id="rId3" Type="http://schemas.openxmlformats.org/officeDocument/2006/relationships/hyperlink" Target="https://arxiv.org/pdf/1605.06211v1.pdf" TargetMode="External"/><Relationship Id="rId4" Type="http://schemas.openxmlformats.org/officeDocument/2006/relationships/hyperlink" Target="https://arxiv.org/pdf/1605.06211v1.pdf" TargetMode="External"/><Relationship Id="rId5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hyperlink" Target="https://arxiv.org/pdf/1505.04597.pdf" TargetMode="External"/><Relationship Id="rId3" Type="http://schemas.openxmlformats.org/officeDocument/2006/relationships/hyperlink" Target="https://arxiv.org/pdf/1505.04597.pdf" TargetMode="External"/><Relationship Id="rId4" Type="http://schemas.openxmlformats.org/officeDocument/2006/relationships/hyperlink" Target="https://arxiv.org/pdf/1505.04597.pdf" TargetMode="External"/><Relationship Id="rId5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hyperlink" Target="https://arxiv.org/pdf/1703.06870.pdf" TargetMode="External"/><Relationship Id="rId3" Type="http://schemas.openxmlformats.org/officeDocument/2006/relationships/hyperlink" Target="https://arxiv.org/pdf/1703.06870.pdf" TargetMode="External"/><Relationship Id="rId4" Type="http://schemas.openxmlformats.org/officeDocument/2006/relationships/hyperlink" Target="https://arxiv.org/pdf/1703.06870.pdf" TargetMode="External"/><Relationship Id="rId5" Type="http://schemas.openxmlformats.org/officeDocument/2006/relationships/image" Target="../media/image64.png"/><Relationship Id="rId6" Type="http://schemas.openxmlformats.org/officeDocument/2006/relationships/hyperlink" Target="https://medium.com/@jonathan_hui/image-segmentation-with-mask-r-cnn-ebe6d793272" TargetMode="External"/><Relationship Id="rId7" Type="http://schemas.openxmlformats.org/officeDocument/2006/relationships/hyperlink" Target="https://medium.com/@jonathan_hui/image-segmentation-with-mask-r-cnn-ebe6d793272" TargetMode="External"/><Relationship Id="rId8" Type="http://schemas.openxmlformats.org/officeDocument/2006/relationships/hyperlink" Target="https://medium.com/@jonathan_hui/image-segmentation-with-mask-r-cnn-ebe6d793272" TargetMode="External"/><Relationship Id="rId9" Type="http://schemas.openxmlformats.org/officeDocument/2006/relationships/hyperlink" Target="https://medium.com/@jonathan_hui/image-segmentation-with-mask-r-cnn-ebe6d793272" TargetMode="External"/><Relationship Id="rId10" Type="http://schemas.openxmlformats.org/officeDocument/2006/relationships/hyperlink" Target="https://medium.com/@jonathan_hui/image-segmentation-with-mask-r-cnn-ebe6d793272" TargetMode="External"/><Relationship Id="rId1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arxiv.org/pdf/1612.01105.pdf" TargetMode="External"/><Relationship Id="rId2" Type="http://schemas.openxmlformats.org/officeDocument/2006/relationships/hyperlink" Target="https://arxiv.org/pdf/1612.01105.pdf" TargetMode="External"/><Relationship Id="rId3" Type="http://schemas.openxmlformats.org/officeDocument/2006/relationships/hyperlink" Target="https://arxiv.org/pdf/1612.01105.pdf" TargetMode="External"/><Relationship Id="rId4" Type="http://schemas.openxmlformats.org/officeDocument/2006/relationships/image" Target="../media/image65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blog.athelas.com/a-brief-history-of-cnns-in-image-segmentation-from-r-cnn-to-mask-r-cnn-34ea83205de4" TargetMode="External"/><Relationship Id="rId2" Type="http://schemas.openxmlformats.org/officeDocument/2006/relationships/hyperlink" Target="https://blog.athelas.com/a-brief-history-of-cnns-in-image-segmentation-from-r-cnn-to-mask-r-cnn-34ea83205de4" TargetMode="External"/><Relationship Id="rId3" Type="http://schemas.openxmlformats.org/officeDocument/2006/relationships/hyperlink" Target="https://blog.athelas.com/a-brief-history-of-cnns-in-image-segmentation-from-r-cnn-to-mask-r-cnn-34ea83205de4" TargetMode="External"/><Relationship Id="rId4" Type="http://schemas.openxmlformats.org/officeDocument/2006/relationships/hyperlink" Target="https://arxiv.org/pdf/1504.08083.pdf" TargetMode="External"/><Relationship Id="rId5" Type="http://schemas.openxmlformats.org/officeDocument/2006/relationships/hyperlink" Target="https://arxiv.org/pdf/1311.2524.pdf" TargetMode="External"/><Relationship Id="rId6" Type="http://schemas.openxmlformats.org/officeDocument/2006/relationships/hyperlink" Target="https://arxiv.org/pdf/1506.01497.pdf" TargetMode="External"/><Relationship Id="rId7" Type="http://schemas.openxmlformats.org/officeDocument/2006/relationships/hyperlink" Target="https://arxiv.org/pdf/1703.06870.pdf" TargetMode="External"/><Relationship Id="rId8" Type="http://schemas.openxmlformats.org/officeDocument/2006/relationships/hyperlink" Target="https://arxiv.org/pdf/1904.02689.pdf" TargetMode="External"/><Relationship Id="rId9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1751040" y="609480"/>
            <a:ext cx="8675280" cy="31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  <a:ea typeface="DejaVu Sans"/>
              </a:rPr>
              <a:t>Fashion segmentation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1751040" y="3886200"/>
            <a:ext cx="8675280" cy="19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</a:pPr>
            <a:r>
              <a:rPr b="0" lang="en-US" sz="2100" spc="-1" strike="noStrike" cap="small">
                <a:solidFill>
                  <a:srgbClr val="ffffff"/>
                </a:solidFill>
                <a:latin typeface="Century Gothic"/>
                <a:ea typeface="DejaVu Sans"/>
              </a:rPr>
              <a:t>Segmentation of fashion-related items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7013880" y="5214240"/>
            <a:ext cx="846360" cy="137880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2"/>
          <p:cNvSpPr/>
          <p:nvPr/>
        </p:nvSpPr>
        <p:spPr>
          <a:xfrm>
            <a:off x="6802920" y="4878720"/>
            <a:ext cx="1418400" cy="258120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3"/>
          <p:cNvSpPr/>
          <p:nvPr/>
        </p:nvSpPr>
        <p:spPr>
          <a:xfrm>
            <a:off x="6618240" y="4485240"/>
            <a:ext cx="1938240" cy="317160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4"/>
          <p:cNvSpPr/>
          <p:nvPr/>
        </p:nvSpPr>
        <p:spPr>
          <a:xfrm>
            <a:off x="6554520" y="4008240"/>
            <a:ext cx="2441520" cy="399600"/>
          </a:xfrm>
          <a:prstGeom prst="parallelogram">
            <a:avLst>
              <a:gd name="adj" fmla="val 111408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9" name="Picture 9" descr=""/>
          <p:cNvPicPr/>
          <p:nvPr/>
        </p:nvPicPr>
        <p:blipFill>
          <a:blip r:embed="rId2"/>
          <a:stretch/>
        </p:blipFill>
        <p:spPr>
          <a:xfrm>
            <a:off x="9244080" y="1161720"/>
            <a:ext cx="2339280" cy="2633760"/>
          </a:xfrm>
          <a:prstGeom prst="rect">
            <a:avLst/>
          </a:prstGeom>
          <a:ln>
            <a:noFill/>
          </a:ln>
        </p:spPr>
      </p:pic>
      <p:sp>
        <p:nvSpPr>
          <p:cNvPr id="180" name="CustomShape 5"/>
          <p:cNvSpPr/>
          <p:nvPr/>
        </p:nvSpPr>
        <p:spPr>
          <a:xfrm>
            <a:off x="15480" y="539280"/>
            <a:ext cx="82911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Pyramid Structure – Pre-Trained Encoder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1" name="CustomShape 6"/>
          <p:cNvSpPr/>
          <p:nvPr/>
        </p:nvSpPr>
        <p:spPr>
          <a:xfrm>
            <a:off x="1163160" y="2041200"/>
            <a:ext cx="2603880" cy="16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Pre-Trained Encoder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Plugs into a decoder.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Avoids training from scratch.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CustomShape 7"/>
          <p:cNvSpPr/>
          <p:nvPr/>
        </p:nvSpPr>
        <p:spPr>
          <a:xfrm>
            <a:off x="6821640" y="2014560"/>
            <a:ext cx="2044080" cy="127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Decoder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Trained on specific dataset.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3" name="CustomShape 8"/>
          <p:cNvSpPr/>
          <p:nvPr/>
        </p:nvSpPr>
        <p:spPr>
          <a:xfrm>
            <a:off x="5047920" y="5321520"/>
            <a:ext cx="1854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b050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9"/>
          <p:cNvSpPr/>
          <p:nvPr/>
        </p:nvSpPr>
        <p:spPr>
          <a:xfrm>
            <a:off x="5274000" y="5001840"/>
            <a:ext cx="140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b050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0"/>
          <p:cNvSpPr/>
          <p:nvPr/>
        </p:nvSpPr>
        <p:spPr>
          <a:xfrm>
            <a:off x="5417640" y="4682160"/>
            <a:ext cx="111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b050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1"/>
          <p:cNvSpPr/>
          <p:nvPr/>
        </p:nvSpPr>
        <p:spPr>
          <a:xfrm>
            <a:off x="8866800" y="4485240"/>
            <a:ext cx="2683080" cy="2009160"/>
          </a:xfrm>
          <a:prstGeom prst="rect">
            <a:avLst/>
          </a:prstGeom>
          <a:noFill/>
          <a:ln cap="rnd" w="12600">
            <a:solidFill>
              <a:srgbClr val="00b05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Encoder can still share features from various scales.  Decoder design must take encoder dimensions into account.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CustomShape 12"/>
          <p:cNvSpPr/>
          <p:nvPr/>
        </p:nvSpPr>
        <p:spPr>
          <a:xfrm flipH="1" rot="5400000">
            <a:off x="8328240" y="3163680"/>
            <a:ext cx="580320" cy="79128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13"/>
          <p:cNvSpPr/>
          <p:nvPr/>
        </p:nvSpPr>
        <p:spPr>
          <a:xfrm>
            <a:off x="5185440" y="5625360"/>
            <a:ext cx="1504080" cy="28656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Encoding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9" name="CustomShape 14"/>
          <p:cNvSpPr/>
          <p:nvPr/>
        </p:nvSpPr>
        <p:spPr>
          <a:xfrm flipH="1" rot="20067600">
            <a:off x="6788880" y="5595120"/>
            <a:ext cx="625320" cy="90360"/>
          </a:xfrm>
          <a:custGeom>
            <a:avLst/>
            <a:gdLst/>
            <a:ahLst/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>
            <a:round/>
            <a:head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0" name="Picture 24" descr=""/>
          <p:cNvPicPr/>
          <p:nvPr/>
        </p:nvPicPr>
        <p:blipFill>
          <a:blip r:embed="rId3"/>
          <a:stretch/>
        </p:blipFill>
        <p:spPr>
          <a:xfrm>
            <a:off x="2580480" y="3529440"/>
            <a:ext cx="2383200" cy="2455560"/>
          </a:xfrm>
          <a:prstGeom prst="rect">
            <a:avLst/>
          </a:prstGeom>
          <a:ln>
            <a:noFill/>
          </a:ln>
        </p:spPr>
      </p:pic>
      <p:sp>
        <p:nvSpPr>
          <p:cNvPr id="191" name="CustomShape 15"/>
          <p:cNvSpPr/>
          <p:nvPr/>
        </p:nvSpPr>
        <p:spPr>
          <a:xfrm>
            <a:off x="3223800" y="4862160"/>
            <a:ext cx="1263960" cy="81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e.g.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ResNet101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2" name="CustomShape 16"/>
          <p:cNvSpPr/>
          <p:nvPr/>
        </p:nvSpPr>
        <p:spPr>
          <a:xfrm>
            <a:off x="601920" y="1062720"/>
            <a:ext cx="4444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Major benefit of Encoder Structure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-2160" y="539280"/>
            <a:ext cx="93747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 – RPN – Region Proposal Network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500760" y="3939480"/>
            <a:ext cx="991260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Region Proposals: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Faster R-CNN contribution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Defines possible bounding boxes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Regions proposed at each pyramid level 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At regular interval of points, boxes are proposed with various aspect ratios and sizes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8880840" y="1027800"/>
            <a:ext cx="291420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FashionDataSet</a:t>
            </a:r>
            <a:endParaRPr b="0" lang="en-US" sz="1400" spc="-1" strike="noStrike">
              <a:latin typeface="Arial"/>
            </a:endParaRPr>
          </a:p>
          <a:p>
            <a:pPr marL="173160" indent="-172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262k regions per image</a:t>
            </a:r>
            <a:endParaRPr b="0" lang="en-US" sz="1400" spc="-1" strike="noStrike">
              <a:latin typeface="Arial"/>
            </a:endParaRPr>
          </a:p>
          <a:p>
            <a:pPr marL="173160" indent="-172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5 sizes and 3 aspect ratios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96" name="Picture 11" descr=""/>
          <p:cNvPicPr/>
          <p:nvPr/>
        </p:nvPicPr>
        <p:blipFill>
          <a:blip r:embed="rId1"/>
          <a:stretch/>
        </p:blipFill>
        <p:spPr>
          <a:xfrm>
            <a:off x="8351640" y="1923480"/>
            <a:ext cx="3382920" cy="3410640"/>
          </a:xfrm>
          <a:prstGeom prst="rect">
            <a:avLst/>
          </a:prstGeom>
          <a:ln>
            <a:noFill/>
          </a:ln>
        </p:spPr>
      </p:pic>
      <p:pic>
        <p:nvPicPr>
          <p:cNvPr id="197" name="Picture 17" descr=""/>
          <p:cNvPicPr/>
          <p:nvPr/>
        </p:nvPicPr>
        <p:blipFill>
          <a:blip r:embed="rId2"/>
          <a:stretch/>
        </p:blipFill>
        <p:spPr>
          <a:xfrm>
            <a:off x="601920" y="1087200"/>
            <a:ext cx="8160480" cy="2422440"/>
          </a:xfrm>
          <a:prstGeom prst="rect">
            <a:avLst/>
          </a:prstGeom>
          <a:ln>
            <a:noFill/>
          </a:ln>
        </p:spPr>
      </p:pic>
      <p:sp>
        <p:nvSpPr>
          <p:cNvPr id="198" name="CustomShape 4"/>
          <p:cNvSpPr/>
          <p:nvPr/>
        </p:nvSpPr>
        <p:spPr>
          <a:xfrm>
            <a:off x="601920" y="1087200"/>
            <a:ext cx="5607720" cy="242244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5"/>
          <p:cNvSpPr/>
          <p:nvPr/>
        </p:nvSpPr>
        <p:spPr>
          <a:xfrm>
            <a:off x="428400" y="1149840"/>
            <a:ext cx="18903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Faster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6252480" y="1087200"/>
            <a:ext cx="2481480" cy="2422440"/>
          </a:xfrm>
          <a:prstGeom prst="rect">
            <a:avLst/>
          </a:prstGeom>
          <a:noFill/>
          <a:ln w="7308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7"/>
          <p:cNvSpPr/>
          <p:nvPr/>
        </p:nvSpPr>
        <p:spPr>
          <a:xfrm>
            <a:off x="6107040" y="1157760"/>
            <a:ext cx="17503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CustomShape 8"/>
          <p:cNvSpPr/>
          <p:nvPr/>
        </p:nvSpPr>
        <p:spPr>
          <a:xfrm>
            <a:off x="7306200" y="1727640"/>
            <a:ext cx="1428120" cy="81396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9"/>
          <p:cNvSpPr/>
          <p:nvPr/>
        </p:nvSpPr>
        <p:spPr>
          <a:xfrm>
            <a:off x="7216200" y="1538280"/>
            <a:ext cx="143316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Object Detection Branch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04" name="CustomShape 10"/>
          <p:cNvSpPr/>
          <p:nvPr/>
        </p:nvSpPr>
        <p:spPr>
          <a:xfrm>
            <a:off x="7212240" y="2537280"/>
            <a:ext cx="128700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Segmentation Branch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05" name="CustomShape 11"/>
          <p:cNvSpPr/>
          <p:nvPr/>
        </p:nvSpPr>
        <p:spPr>
          <a:xfrm flipV="1">
            <a:off x="3484440" y="2721240"/>
            <a:ext cx="360" cy="120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205920" y="539280"/>
            <a:ext cx="651708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 – Region Proposals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601920" y="4889880"/>
            <a:ext cx="755460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7760" indent="-34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Regions evaluated for possible recognized objects</a:t>
            </a:r>
            <a:endParaRPr b="0" lang="en-US" sz="2800" spc="-1" strike="noStrike">
              <a:latin typeface="Arial"/>
            </a:endParaRPr>
          </a:p>
          <a:p>
            <a:pPr marL="347760" indent="-34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Scores are positive, neutral or negative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08" name="Picture 6" descr=""/>
          <p:cNvPicPr/>
          <p:nvPr/>
        </p:nvPicPr>
        <p:blipFill>
          <a:blip r:embed="rId1"/>
          <a:stretch/>
        </p:blipFill>
        <p:spPr>
          <a:xfrm>
            <a:off x="9265320" y="1365840"/>
            <a:ext cx="2035080" cy="2312640"/>
          </a:xfrm>
          <a:prstGeom prst="rect">
            <a:avLst/>
          </a:prstGeom>
          <a:ln>
            <a:noFill/>
          </a:ln>
        </p:spPr>
      </p:pic>
      <p:pic>
        <p:nvPicPr>
          <p:cNvPr id="209" name="Picture 8" descr=""/>
          <p:cNvPicPr/>
          <p:nvPr/>
        </p:nvPicPr>
        <p:blipFill>
          <a:blip r:embed="rId2"/>
          <a:stretch/>
        </p:blipFill>
        <p:spPr>
          <a:xfrm>
            <a:off x="9265320" y="4109400"/>
            <a:ext cx="2036160" cy="2313720"/>
          </a:xfrm>
          <a:prstGeom prst="rect">
            <a:avLst/>
          </a:prstGeom>
          <a:ln>
            <a:noFill/>
          </a:ln>
        </p:spPr>
      </p:pic>
      <p:sp>
        <p:nvSpPr>
          <p:cNvPr id="210" name="CustomShape 3"/>
          <p:cNvSpPr/>
          <p:nvPr/>
        </p:nvSpPr>
        <p:spPr>
          <a:xfrm>
            <a:off x="9146880" y="1022760"/>
            <a:ext cx="1890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Positive Scores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9180360" y="3798000"/>
            <a:ext cx="2035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Negative Scores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6581520" y="3655800"/>
            <a:ext cx="202608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Here, we see 52 positive regions.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 flipV="1">
            <a:off x="8608680" y="3318120"/>
            <a:ext cx="5821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4" name="Picture 29" descr=""/>
          <p:cNvPicPr/>
          <p:nvPr/>
        </p:nvPicPr>
        <p:blipFill>
          <a:blip r:embed="rId3"/>
          <a:stretch/>
        </p:blipFill>
        <p:spPr>
          <a:xfrm>
            <a:off x="601920" y="1087200"/>
            <a:ext cx="8160480" cy="2422440"/>
          </a:xfrm>
          <a:prstGeom prst="rect">
            <a:avLst/>
          </a:prstGeom>
          <a:ln>
            <a:noFill/>
          </a:ln>
        </p:spPr>
      </p:pic>
      <p:sp>
        <p:nvSpPr>
          <p:cNvPr id="215" name="CustomShape 7"/>
          <p:cNvSpPr/>
          <p:nvPr/>
        </p:nvSpPr>
        <p:spPr>
          <a:xfrm>
            <a:off x="601920" y="1087200"/>
            <a:ext cx="5607720" cy="242244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8"/>
          <p:cNvSpPr/>
          <p:nvPr/>
        </p:nvSpPr>
        <p:spPr>
          <a:xfrm>
            <a:off x="428400" y="1149840"/>
            <a:ext cx="18903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Faster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7" name="CustomShape 9"/>
          <p:cNvSpPr/>
          <p:nvPr/>
        </p:nvSpPr>
        <p:spPr>
          <a:xfrm>
            <a:off x="6252480" y="1087200"/>
            <a:ext cx="2481480" cy="2422440"/>
          </a:xfrm>
          <a:prstGeom prst="rect">
            <a:avLst/>
          </a:prstGeom>
          <a:noFill/>
          <a:ln w="7308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10"/>
          <p:cNvSpPr/>
          <p:nvPr/>
        </p:nvSpPr>
        <p:spPr>
          <a:xfrm>
            <a:off x="6107040" y="1157760"/>
            <a:ext cx="17503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CustomShape 11"/>
          <p:cNvSpPr/>
          <p:nvPr/>
        </p:nvSpPr>
        <p:spPr>
          <a:xfrm>
            <a:off x="7306200" y="1727640"/>
            <a:ext cx="1428120" cy="81396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12"/>
          <p:cNvSpPr/>
          <p:nvPr/>
        </p:nvSpPr>
        <p:spPr>
          <a:xfrm>
            <a:off x="7216200" y="1538280"/>
            <a:ext cx="143316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Object Detection Branch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21" name="CustomShape 13"/>
          <p:cNvSpPr/>
          <p:nvPr/>
        </p:nvSpPr>
        <p:spPr>
          <a:xfrm>
            <a:off x="7212240" y="2537280"/>
            <a:ext cx="128700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Segmentation Branch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22" name="CustomShape 14"/>
          <p:cNvSpPr/>
          <p:nvPr/>
        </p:nvSpPr>
        <p:spPr>
          <a:xfrm flipV="1">
            <a:off x="5474160" y="3226680"/>
            <a:ext cx="360" cy="154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37440" y="539280"/>
            <a:ext cx="90439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 – ROI Align – Refined Selections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129320" y="4500720"/>
            <a:ext cx="5672520" cy="179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7760" indent="-34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Each selected region is further refined by ROI Align process in Mask R-CNN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9108720" y="1023480"/>
            <a:ext cx="1542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RPN Results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6" name="Picture 11" descr=""/>
          <p:cNvPicPr/>
          <p:nvPr/>
        </p:nvPicPr>
        <p:blipFill>
          <a:blip r:embed="rId1"/>
          <a:stretch/>
        </p:blipFill>
        <p:spPr>
          <a:xfrm>
            <a:off x="9265320" y="4156560"/>
            <a:ext cx="2012400" cy="2255760"/>
          </a:xfrm>
          <a:prstGeom prst="rect">
            <a:avLst/>
          </a:prstGeom>
          <a:ln>
            <a:noFill/>
          </a:ln>
        </p:spPr>
      </p:pic>
      <p:pic>
        <p:nvPicPr>
          <p:cNvPr id="227" name="Picture 18" descr=""/>
          <p:cNvPicPr/>
          <p:nvPr/>
        </p:nvPicPr>
        <p:blipFill>
          <a:blip r:embed="rId2"/>
          <a:stretch/>
        </p:blipFill>
        <p:spPr>
          <a:xfrm>
            <a:off x="9265320" y="1365840"/>
            <a:ext cx="2035080" cy="2312640"/>
          </a:xfrm>
          <a:prstGeom prst="rect">
            <a:avLst/>
          </a:prstGeom>
          <a:ln>
            <a:noFill/>
          </a:ln>
        </p:spPr>
      </p:pic>
      <p:sp>
        <p:nvSpPr>
          <p:cNvPr id="228" name="CustomShape 4"/>
          <p:cNvSpPr/>
          <p:nvPr/>
        </p:nvSpPr>
        <p:spPr>
          <a:xfrm>
            <a:off x="9156960" y="3824640"/>
            <a:ext cx="1829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ROI Alignment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9" name="Picture 29" descr=""/>
          <p:cNvPicPr/>
          <p:nvPr/>
        </p:nvPicPr>
        <p:blipFill>
          <a:blip r:embed="rId3"/>
          <a:stretch/>
        </p:blipFill>
        <p:spPr>
          <a:xfrm>
            <a:off x="601920" y="1087200"/>
            <a:ext cx="8160480" cy="2422440"/>
          </a:xfrm>
          <a:prstGeom prst="rect">
            <a:avLst/>
          </a:prstGeom>
          <a:ln>
            <a:noFill/>
          </a:ln>
        </p:spPr>
      </p:pic>
      <p:sp>
        <p:nvSpPr>
          <p:cNvPr id="230" name="CustomShape 5"/>
          <p:cNvSpPr/>
          <p:nvPr/>
        </p:nvSpPr>
        <p:spPr>
          <a:xfrm>
            <a:off x="601920" y="1087200"/>
            <a:ext cx="5607720" cy="242244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6"/>
          <p:cNvSpPr/>
          <p:nvPr/>
        </p:nvSpPr>
        <p:spPr>
          <a:xfrm>
            <a:off x="428400" y="1149840"/>
            <a:ext cx="18903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Faster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2" name="CustomShape 7"/>
          <p:cNvSpPr/>
          <p:nvPr/>
        </p:nvSpPr>
        <p:spPr>
          <a:xfrm>
            <a:off x="6252480" y="1087200"/>
            <a:ext cx="2481480" cy="2422440"/>
          </a:xfrm>
          <a:prstGeom prst="rect">
            <a:avLst/>
          </a:prstGeom>
          <a:noFill/>
          <a:ln w="7308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8"/>
          <p:cNvSpPr/>
          <p:nvPr/>
        </p:nvSpPr>
        <p:spPr>
          <a:xfrm>
            <a:off x="6107040" y="1157760"/>
            <a:ext cx="17503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CustomShape 9"/>
          <p:cNvSpPr/>
          <p:nvPr/>
        </p:nvSpPr>
        <p:spPr>
          <a:xfrm>
            <a:off x="7306200" y="1727640"/>
            <a:ext cx="1428120" cy="81396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10"/>
          <p:cNvSpPr/>
          <p:nvPr/>
        </p:nvSpPr>
        <p:spPr>
          <a:xfrm>
            <a:off x="7216200" y="1538280"/>
            <a:ext cx="143316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Object Detection Branch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36" name="CustomShape 11"/>
          <p:cNvSpPr/>
          <p:nvPr/>
        </p:nvSpPr>
        <p:spPr>
          <a:xfrm>
            <a:off x="7212240" y="2537280"/>
            <a:ext cx="128700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Segmentation Branch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37" name="CustomShape 12"/>
          <p:cNvSpPr/>
          <p:nvPr/>
        </p:nvSpPr>
        <p:spPr>
          <a:xfrm flipV="1">
            <a:off x="6529680" y="2961360"/>
            <a:ext cx="360" cy="154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37440" y="539280"/>
            <a:ext cx="90439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 – ROI Align – Refined Selections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738000" y="3919680"/>
            <a:ext cx="636048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7760" indent="-34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Top scoring regions convolved to create mask </a:t>
            </a:r>
            <a:endParaRPr b="0" lang="en-US" sz="2400" spc="-1" strike="noStrike">
              <a:latin typeface="Arial"/>
            </a:endParaRPr>
          </a:p>
          <a:p>
            <a:pPr marL="347760" indent="-34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Bounding Box and Classes are output for each selected ROI.</a:t>
            </a:r>
            <a:endParaRPr b="0" lang="en-US" sz="2400" spc="-1" strike="noStrike">
              <a:latin typeface="Arial"/>
            </a:endParaRPr>
          </a:p>
          <a:p>
            <a:pPr marL="347760" indent="-34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3 network outputs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0" name="Picture 6" descr=""/>
          <p:cNvPicPr/>
          <p:nvPr/>
        </p:nvPicPr>
        <p:blipFill>
          <a:blip r:embed="rId1"/>
          <a:stretch/>
        </p:blipFill>
        <p:spPr>
          <a:xfrm>
            <a:off x="8369280" y="2621160"/>
            <a:ext cx="3317400" cy="3734640"/>
          </a:xfrm>
          <a:prstGeom prst="rect">
            <a:avLst/>
          </a:prstGeom>
          <a:ln>
            <a:noFill/>
          </a:ln>
        </p:spPr>
      </p:pic>
      <p:sp>
        <p:nvSpPr>
          <p:cNvPr id="241" name="CustomShape 3"/>
          <p:cNvSpPr/>
          <p:nvPr/>
        </p:nvSpPr>
        <p:spPr>
          <a:xfrm>
            <a:off x="8887320" y="1342440"/>
            <a:ext cx="27324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 R-CNN Output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Classification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Bounding Box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Segmentation Mask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2" name="Picture 19" descr=""/>
          <p:cNvPicPr/>
          <p:nvPr/>
        </p:nvPicPr>
        <p:blipFill>
          <a:blip r:embed="rId2"/>
          <a:stretch/>
        </p:blipFill>
        <p:spPr>
          <a:xfrm>
            <a:off x="601920" y="1087200"/>
            <a:ext cx="8160480" cy="2422440"/>
          </a:xfrm>
          <a:prstGeom prst="rect">
            <a:avLst/>
          </a:prstGeom>
          <a:ln>
            <a:noFill/>
          </a:ln>
        </p:spPr>
      </p:pic>
      <p:sp>
        <p:nvSpPr>
          <p:cNvPr id="243" name="CustomShape 4"/>
          <p:cNvSpPr/>
          <p:nvPr/>
        </p:nvSpPr>
        <p:spPr>
          <a:xfrm>
            <a:off x="601920" y="1087200"/>
            <a:ext cx="5607720" cy="242244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5"/>
          <p:cNvSpPr/>
          <p:nvPr/>
        </p:nvSpPr>
        <p:spPr>
          <a:xfrm>
            <a:off x="428400" y="1149840"/>
            <a:ext cx="18903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Faster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CustomShape 6"/>
          <p:cNvSpPr/>
          <p:nvPr/>
        </p:nvSpPr>
        <p:spPr>
          <a:xfrm>
            <a:off x="6252480" y="1087200"/>
            <a:ext cx="2481480" cy="2422440"/>
          </a:xfrm>
          <a:prstGeom prst="rect">
            <a:avLst/>
          </a:prstGeom>
          <a:noFill/>
          <a:ln w="7308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7"/>
          <p:cNvSpPr/>
          <p:nvPr/>
        </p:nvSpPr>
        <p:spPr>
          <a:xfrm>
            <a:off x="6107040" y="1157760"/>
            <a:ext cx="17503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7" name="CustomShape 8"/>
          <p:cNvSpPr/>
          <p:nvPr/>
        </p:nvSpPr>
        <p:spPr>
          <a:xfrm>
            <a:off x="7306200" y="1727640"/>
            <a:ext cx="1428120" cy="81396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9"/>
          <p:cNvSpPr/>
          <p:nvPr/>
        </p:nvSpPr>
        <p:spPr>
          <a:xfrm>
            <a:off x="7216200" y="1538280"/>
            <a:ext cx="143316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Object Detection Branch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49" name="CustomShape 10"/>
          <p:cNvSpPr/>
          <p:nvPr/>
        </p:nvSpPr>
        <p:spPr>
          <a:xfrm>
            <a:off x="7212240" y="2537280"/>
            <a:ext cx="128700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Segmentation Branch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50" name="CustomShape 11"/>
          <p:cNvSpPr/>
          <p:nvPr/>
        </p:nvSpPr>
        <p:spPr>
          <a:xfrm flipV="1">
            <a:off x="7068240" y="3205080"/>
            <a:ext cx="360" cy="154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1" descr=""/>
          <p:cNvPicPr/>
          <p:nvPr/>
        </p:nvPicPr>
        <p:blipFill>
          <a:blip r:embed="rId1"/>
          <a:stretch/>
        </p:blipFill>
        <p:spPr>
          <a:xfrm>
            <a:off x="3400920" y="1267560"/>
            <a:ext cx="8296920" cy="3113280"/>
          </a:xfrm>
          <a:prstGeom prst="rect">
            <a:avLst/>
          </a:prstGeom>
          <a:ln>
            <a:noFill/>
          </a:ln>
        </p:spPr>
      </p:pic>
      <p:sp>
        <p:nvSpPr>
          <p:cNvPr id="252" name="CustomShape 1"/>
          <p:cNvSpPr/>
          <p:nvPr/>
        </p:nvSpPr>
        <p:spPr>
          <a:xfrm>
            <a:off x="489600" y="6069240"/>
            <a:ext cx="10375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http://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openaccess.thecvf.com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4"/>
              </a:rPr>
              <a:t>/content_ICCV_2019/papers/Bolya_YOLACT_Real-Time_Instance_Segmentation_ICCV_2019_paper.pdf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127440" y="539280"/>
            <a:ext cx="80643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YOLACT (</a:t>
            </a: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You Only Look At CoefficienTs)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680760" y="1267560"/>
            <a:ext cx="2596320" cy="432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90000" tIns="274320" bIns="274320">
            <a:noAutofit/>
          </a:bodyPr>
          <a:p>
            <a:pPr marL="119160" indent="-118080">
              <a:lnSpc>
                <a:spcPct val="100000"/>
              </a:lnSpc>
              <a:spcAft>
                <a:spcPts val="601"/>
              </a:spcAft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Real-time speeds</a:t>
            </a:r>
            <a:endParaRPr b="0" lang="en-US" sz="1800" spc="-1" strike="noStrike">
              <a:latin typeface="Arial"/>
            </a:endParaRPr>
          </a:p>
          <a:p>
            <a:pPr marL="119160" indent="-118080">
              <a:lnSpc>
                <a:spcPct val="100000"/>
              </a:lnSpc>
              <a:spcAft>
                <a:spcPts val="601"/>
              </a:spcAft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Learns a “prototype” mask for a dataset.</a:t>
            </a:r>
            <a:endParaRPr b="0" lang="en-US" sz="1800" spc="-1" strike="noStrike">
              <a:latin typeface="Arial"/>
            </a:endParaRPr>
          </a:p>
          <a:p>
            <a:pPr marL="119160" indent="-118080">
              <a:lnSpc>
                <a:spcPct val="100000"/>
              </a:lnSpc>
              <a:spcAft>
                <a:spcPts val="601"/>
              </a:spcAft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Image values determine coefficients applied to prototype mask</a:t>
            </a:r>
            <a:endParaRPr b="0" lang="en-US" sz="1800" spc="-1" strike="noStrike">
              <a:latin typeface="Arial"/>
            </a:endParaRPr>
          </a:p>
          <a:p>
            <a:pPr marL="119160" indent="-118080">
              <a:lnSpc>
                <a:spcPct val="100000"/>
              </a:lnSpc>
              <a:spcAft>
                <a:spcPts val="601"/>
              </a:spcAft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Focus on speed, not accuracy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1" descr=""/>
          <p:cNvPicPr/>
          <p:nvPr/>
        </p:nvPicPr>
        <p:blipFill>
          <a:blip r:embed="rId1"/>
          <a:stretch/>
        </p:blipFill>
        <p:spPr>
          <a:xfrm>
            <a:off x="601920" y="1133640"/>
            <a:ext cx="7006680" cy="2629080"/>
          </a:xfrm>
          <a:prstGeom prst="rect">
            <a:avLst/>
          </a:prstGeom>
          <a:ln>
            <a:noFill/>
          </a:ln>
        </p:spPr>
      </p:pic>
      <p:sp>
        <p:nvSpPr>
          <p:cNvPr id="256" name="CustomShape 1"/>
          <p:cNvSpPr/>
          <p:nvPr/>
        </p:nvSpPr>
        <p:spPr>
          <a:xfrm>
            <a:off x="127440" y="539280"/>
            <a:ext cx="80643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YOLACT (</a:t>
            </a: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You Only Look At CoefficienTs)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655920" y="4049640"/>
            <a:ext cx="6095160" cy="16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Employs new approach to masking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Learns coefficients of a transformation rather than mask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Transforms a ‘prototype’ mask into a segmentation with the coefficients.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8" name="Picture 6" descr=""/>
          <p:cNvPicPr/>
          <p:nvPr/>
        </p:nvPicPr>
        <p:blipFill>
          <a:blip r:embed="rId2"/>
          <a:stretch/>
        </p:blipFill>
        <p:spPr>
          <a:xfrm>
            <a:off x="7018200" y="2997360"/>
            <a:ext cx="4691160" cy="3404880"/>
          </a:xfrm>
          <a:prstGeom prst="rect">
            <a:avLst/>
          </a:prstGeom>
          <a:ln>
            <a:noFill/>
          </a:ln>
        </p:spPr>
      </p:pic>
      <p:sp>
        <p:nvSpPr>
          <p:cNvPr id="259" name="CustomShape 3"/>
          <p:cNvSpPr/>
          <p:nvPr/>
        </p:nvSpPr>
        <p:spPr>
          <a:xfrm>
            <a:off x="10367280" y="4179960"/>
            <a:ext cx="877680" cy="272160"/>
          </a:xfrm>
          <a:prstGeom prst="rect">
            <a:avLst/>
          </a:prstGeom>
          <a:solidFill>
            <a:srgbClr val="f9fcf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b3b3b"/>
                </a:solidFill>
                <a:latin typeface="Arial Unicode MS"/>
                <a:ea typeface="Arial Unicode MS"/>
              </a:rPr>
              <a:t>YOLACT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7961040" y="2466360"/>
            <a:ext cx="3450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Remarkable speed increase!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1" name="CustomShape 5"/>
          <p:cNvSpPr/>
          <p:nvPr/>
        </p:nvSpPr>
        <p:spPr>
          <a:xfrm>
            <a:off x="9025200" y="4421520"/>
            <a:ext cx="1685160" cy="707400"/>
          </a:xfrm>
          <a:prstGeom prst="rect">
            <a:avLst/>
          </a:prstGeom>
          <a:noFill/>
          <a:ln cap="rnd">
            <a:solidFill>
              <a:srgbClr val="ff000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6"/>
          <p:cNvSpPr/>
          <p:nvPr/>
        </p:nvSpPr>
        <p:spPr>
          <a:xfrm>
            <a:off x="7962480" y="3701880"/>
            <a:ext cx="325440" cy="263520"/>
          </a:xfrm>
          <a:prstGeom prst="rect">
            <a:avLst/>
          </a:prstGeom>
          <a:noFill/>
          <a:ln cap="rnd">
            <a:solidFill>
              <a:srgbClr val="ff000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7"/>
          <p:cNvSpPr/>
          <p:nvPr/>
        </p:nvSpPr>
        <p:spPr>
          <a:xfrm>
            <a:off x="8384040" y="3966480"/>
            <a:ext cx="640080" cy="36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8"/>
          <p:cNvSpPr/>
          <p:nvPr/>
        </p:nvSpPr>
        <p:spPr>
          <a:xfrm>
            <a:off x="8280000" y="3584160"/>
            <a:ext cx="94536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1050" spc="-1" strike="noStrike">
                <a:solidFill>
                  <a:srgbClr val="3b3b3b"/>
                </a:solidFill>
                <a:latin typeface="Century Gothic"/>
                <a:ea typeface="DejaVu Sans"/>
              </a:rPr>
              <a:t>Mask RCNN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65" name="CustomShape 9"/>
          <p:cNvSpPr/>
          <p:nvPr/>
        </p:nvSpPr>
        <p:spPr>
          <a:xfrm>
            <a:off x="9029520" y="4872960"/>
            <a:ext cx="70020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1050" spc="-1" strike="noStrike">
                <a:solidFill>
                  <a:srgbClr val="3b3b3b"/>
                </a:solidFill>
                <a:latin typeface="Century Gothic"/>
                <a:ea typeface="DejaVu Sans"/>
              </a:rPr>
              <a:t>YOLACT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2" descr=""/>
          <p:cNvPicPr/>
          <p:nvPr/>
        </p:nvPicPr>
        <p:blipFill>
          <a:blip r:embed="rId1"/>
          <a:stretch/>
        </p:blipFill>
        <p:spPr>
          <a:xfrm>
            <a:off x="836280" y="2372400"/>
            <a:ext cx="10418400" cy="3322440"/>
          </a:xfrm>
          <a:prstGeom prst="rect">
            <a:avLst/>
          </a:prstGeom>
          <a:ln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488520" y="6025320"/>
            <a:ext cx="54259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https://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www.kaggle.com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4"/>
              </a:rPr>
              <a:t>/c/imaterialist-fashion-2019-FGVC6/overview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640080" y="640080"/>
            <a:ext cx="996660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Fashion Segmentation – Experimentation with Mask RCNN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2019 Fashion Kaggle Competition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636480" y="1647360"/>
            <a:ext cx="6975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Dataset of 300k prelabeled images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Labels include fine details of clothing items in 46 classes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488520" y="6025320"/>
            <a:ext cx="54259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"/>
              </a:rPr>
              <a:t>https://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www.kaggle.com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/c/imaterialist-fashion-2019-FGVC6/overview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734760" y="539280"/>
            <a:ext cx="77684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iMaterialist Exploratory Data Analysis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693720" y="1281960"/>
            <a:ext cx="70538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Dataset of ~45K images with total of ~300k annotations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Annotations provided in Run-Length Encoding(RLE) Format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4"/>
          <a:stretch/>
        </p:blipFill>
        <p:spPr>
          <a:xfrm>
            <a:off x="1097280" y="2879280"/>
            <a:ext cx="6131160" cy="123516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5"/>
          <a:stretch/>
        </p:blipFill>
        <p:spPr>
          <a:xfrm>
            <a:off x="8138160" y="2189160"/>
            <a:ext cx="1619640" cy="2382480"/>
          </a:xfrm>
          <a:prstGeom prst="rect">
            <a:avLst/>
          </a:prstGeom>
          <a:ln>
            <a:noFill/>
          </a:ln>
        </p:spPr>
      </p:pic>
      <p:sp>
        <p:nvSpPr>
          <p:cNvPr id="275" name="CustomShape 4"/>
          <p:cNvSpPr/>
          <p:nvPr/>
        </p:nvSpPr>
        <p:spPr>
          <a:xfrm>
            <a:off x="752040" y="3931920"/>
            <a:ext cx="912312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The ClassId is obtained by concatenating both predicted apparel object index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and predicted attributes' indices for this object.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e.g 6_28_77 → Category: Pants ; Attributes: Bell, Leopard,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6" name="CustomShape 5"/>
          <p:cNvSpPr/>
          <p:nvPr/>
        </p:nvSpPr>
        <p:spPr>
          <a:xfrm>
            <a:off x="7406640" y="3474720"/>
            <a:ext cx="548280" cy="273960"/>
          </a:xfrm>
          <a:custGeom>
            <a:avLst/>
            <a:gdLst/>
            <a:ahLst/>
            <a:rect l="l" t="t" r="r" b="b"/>
            <a:pathLst>
              <a:path w="1525" h="764">
                <a:moveTo>
                  <a:pt x="0" y="190"/>
                </a:moveTo>
                <a:lnTo>
                  <a:pt x="1143" y="190"/>
                </a:lnTo>
                <a:lnTo>
                  <a:pt x="1143" y="0"/>
                </a:lnTo>
                <a:lnTo>
                  <a:pt x="1524" y="381"/>
                </a:lnTo>
                <a:lnTo>
                  <a:pt x="1143" y="763"/>
                </a:lnTo>
                <a:lnTo>
                  <a:pt x="1143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488520" y="6025320"/>
            <a:ext cx="54259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"/>
              </a:rPr>
              <a:t>https://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www.kaggle.com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/c/imaterialist-fashion-2019-FGVC6/overview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734760" y="539280"/>
            <a:ext cx="77684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iMaterialist Exploratory Data Analysis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626760" y="1008000"/>
            <a:ext cx="70538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FashionDataSet in numbers  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280" name="Table 4"/>
          <p:cNvGraphicFramePr/>
          <p:nvPr/>
        </p:nvGraphicFramePr>
        <p:xfrm>
          <a:off x="598680" y="1329480"/>
          <a:ext cx="4885920" cy="4616640"/>
        </p:xfrm>
        <a:graphic>
          <a:graphicData uri="http://schemas.openxmlformats.org/drawingml/2006/table">
            <a:tbl>
              <a:tblPr/>
              <a:tblGrid>
                <a:gridCol w="2443320"/>
                <a:gridCol w="2442960"/>
              </a:tblGrid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Training Images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45625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Test Images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3200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Training Annotations (GT)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333415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5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Max GT Instance/ Image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74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Mean GT Instance/Image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7.3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Max Dimensions (W,H)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(10717,6824)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Min Dimensions (W,H)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(236, 304)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Categories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46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Max Category Count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59452 (sleeve)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Min Category Count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112 (leg warmer)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Median Category Count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3212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281" name="" descr=""/>
          <p:cNvPicPr/>
          <p:nvPr/>
        </p:nvPicPr>
        <p:blipFill>
          <a:blip r:embed="rId4"/>
          <a:stretch/>
        </p:blipFill>
        <p:spPr>
          <a:xfrm>
            <a:off x="6217920" y="1147320"/>
            <a:ext cx="1096920" cy="168696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5"/>
          <a:stretch/>
        </p:blipFill>
        <p:spPr>
          <a:xfrm>
            <a:off x="7688880" y="1157040"/>
            <a:ext cx="2186280" cy="149436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6"/>
          <a:stretch/>
        </p:blipFill>
        <p:spPr>
          <a:xfrm>
            <a:off x="10332720" y="1102320"/>
            <a:ext cx="1302120" cy="1640520"/>
          </a:xfrm>
          <a:prstGeom prst="rect">
            <a:avLst/>
          </a:prstGeom>
          <a:ln>
            <a:noFill/>
          </a:ln>
        </p:spPr>
      </p:pic>
      <p:pic>
        <p:nvPicPr>
          <p:cNvPr id="284" name="" descr=""/>
          <p:cNvPicPr/>
          <p:nvPr/>
        </p:nvPicPr>
        <p:blipFill>
          <a:blip r:embed="rId7"/>
          <a:stretch/>
        </p:blipFill>
        <p:spPr>
          <a:xfrm>
            <a:off x="5852160" y="3323520"/>
            <a:ext cx="5695200" cy="197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85360" y="574560"/>
            <a:ext cx="10913400" cy="57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0" rIns="457200" tIns="457200" bIns="457200">
            <a:norm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Agenda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Project overview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Segmentation Architectures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- Structure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- Pros and Cons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- Train process and time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- Results/Examples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Alternative Applications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Conclusions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5972760" y="972720"/>
            <a:ext cx="427896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63d46"/>
                </a:solidFill>
                <a:latin typeface="Century Gothic"/>
                <a:ea typeface="DejaVu Sans"/>
              </a:rPr>
              <a:t>Guidelines: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63d46"/>
                </a:solidFill>
                <a:latin typeface="Century Gothic"/>
                <a:ea typeface="DejaVu Sans"/>
              </a:rPr>
              <a:t>20 min + 5-10 mins for questions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63d46"/>
                </a:solidFill>
                <a:latin typeface="Century Gothic"/>
                <a:ea typeface="DejaVu Sans"/>
              </a:rPr>
              <a:t>Clear explanation of method or algorithm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63d46"/>
                </a:solidFill>
                <a:latin typeface="Century Gothic"/>
                <a:ea typeface="DejaVu Sans"/>
              </a:rPr>
              <a:t>Illustrative results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63d46"/>
                </a:solidFill>
                <a:latin typeface="Century Gothic"/>
                <a:ea typeface="DejaVu Sans"/>
              </a:rPr>
              <a:t>Text size 16+; large enough to read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488520" y="6025320"/>
            <a:ext cx="54259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"/>
              </a:rPr>
              <a:t>https://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www.kaggle.com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/c/imaterialist-fashion-2019-FGVC6/overview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559080" y="539280"/>
            <a:ext cx="51746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Fashion Segmentation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Matterport Mask RCNN Implementation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1152360" y="1510920"/>
            <a:ext cx="9682200" cy="1317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85840" indent="-1609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Mask-RCNN Matterport implementation </a:t>
            </a:r>
            <a:r>
              <a:rPr b="0" lang="en-US" sz="1100" spc="-1" strike="noStrike">
                <a:solidFill>
                  <a:srgbClr val="000000"/>
                </a:solidFill>
                <a:latin typeface="Century Gothic"/>
                <a:ea typeface="DejaVu Sans"/>
              </a:rPr>
              <a:t>(</a:t>
            </a:r>
            <a:r>
              <a:rPr b="0" lang="en-US" sz="11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4"/>
              </a:rPr>
              <a:t>https://github.com/matterport/Mask_RCNN</a:t>
            </a:r>
            <a:r>
              <a:rPr b="0" lang="en-US" sz="1100" spc="-1" strike="noStrike">
                <a:solidFill>
                  <a:srgbClr val="000000"/>
                </a:solidFill>
                <a:latin typeface="Century Gothic"/>
                <a:ea typeface="DejaVu Sans"/>
              </a:rPr>
              <a:t>)</a:t>
            </a:r>
            <a:endParaRPr b="0" lang="en-US" sz="1100" spc="-1" strike="noStrike">
              <a:latin typeface="Arial"/>
            </a:endParaRPr>
          </a:p>
          <a:p>
            <a:pPr marL="285840" indent="-1609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Provides Dataset structure in which to import the Kaggle data</a:t>
            </a:r>
            <a:endParaRPr b="0" lang="en-US" sz="1800" spc="-1" strike="noStrike">
              <a:latin typeface="Arial"/>
            </a:endParaRPr>
          </a:p>
          <a:p>
            <a:pPr marL="285840" indent="-16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Dataset class used for image handling and training in Keras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1152360" y="3047400"/>
            <a:ext cx="2855520" cy="24505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Kaggle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9" name="CustomShape 5"/>
          <p:cNvSpPr/>
          <p:nvPr/>
        </p:nvSpPr>
        <p:spPr>
          <a:xfrm>
            <a:off x="1378440" y="3509280"/>
            <a:ext cx="2278080" cy="512640"/>
          </a:xfrm>
          <a:prstGeom prst="rect">
            <a:avLst/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Images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CustomShape 6"/>
          <p:cNvSpPr/>
          <p:nvPr/>
        </p:nvSpPr>
        <p:spPr>
          <a:xfrm>
            <a:off x="1378440" y="4197600"/>
            <a:ext cx="2278080" cy="512640"/>
          </a:xfrm>
          <a:prstGeom prst="rect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Train CSV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1" name="CustomShape 7"/>
          <p:cNvSpPr/>
          <p:nvPr/>
        </p:nvSpPr>
        <p:spPr>
          <a:xfrm>
            <a:off x="1378440" y="4885920"/>
            <a:ext cx="2278080" cy="512640"/>
          </a:xfrm>
          <a:prstGeom prst="rect">
            <a:avLst/>
          </a:prstGeom>
          <a:solidFill>
            <a:srgbClr val="749ed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Classes CSV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2" name="CustomShape 8"/>
          <p:cNvSpPr/>
          <p:nvPr/>
        </p:nvSpPr>
        <p:spPr>
          <a:xfrm>
            <a:off x="4565880" y="3047400"/>
            <a:ext cx="2855520" cy="24505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Matterport Mask-RCNN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3" name="CustomShape 9"/>
          <p:cNvSpPr/>
          <p:nvPr/>
        </p:nvSpPr>
        <p:spPr>
          <a:xfrm>
            <a:off x="4854240" y="4074840"/>
            <a:ext cx="2278080" cy="512640"/>
          </a:xfrm>
          <a:prstGeom prst="rect">
            <a:avLst/>
          </a:prstGeom>
          <a:solidFill>
            <a:srgbClr val="d883ff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DataSet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4" name="CustomShape 10"/>
          <p:cNvSpPr/>
          <p:nvPr/>
        </p:nvSpPr>
        <p:spPr>
          <a:xfrm>
            <a:off x="3880080" y="3755160"/>
            <a:ext cx="813240" cy="50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11"/>
          <p:cNvSpPr/>
          <p:nvPr/>
        </p:nvSpPr>
        <p:spPr>
          <a:xfrm flipV="1">
            <a:off x="3880080" y="4418640"/>
            <a:ext cx="813240" cy="50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12"/>
          <p:cNvSpPr/>
          <p:nvPr/>
        </p:nvSpPr>
        <p:spPr>
          <a:xfrm flipV="1">
            <a:off x="3932640" y="4334040"/>
            <a:ext cx="76068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13"/>
          <p:cNvSpPr/>
          <p:nvPr/>
        </p:nvSpPr>
        <p:spPr>
          <a:xfrm>
            <a:off x="7979040" y="3047400"/>
            <a:ext cx="2855520" cy="24505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Keras/Tensorflow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8" name="CustomShape 14"/>
          <p:cNvSpPr/>
          <p:nvPr/>
        </p:nvSpPr>
        <p:spPr>
          <a:xfrm>
            <a:off x="8267760" y="4060080"/>
            <a:ext cx="2278080" cy="512640"/>
          </a:xfrm>
          <a:prstGeom prst="rect">
            <a:avLst/>
          </a:prstGeom>
          <a:solidFill>
            <a:srgbClr val="ff7e79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Train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CustomShape 15"/>
          <p:cNvSpPr/>
          <p:nvPr/>
        </p:nvSpPr>
        <p:spPr>
          <a:xfrm flipV="1">
            <a:off x="7329960" y="4330080"/>
            <a:ext cx="76068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488520" y="6025320"/>
            <a:ext cx="54259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"/>
              </a:rPr>
              <a:t>https://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www.kaggle.com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/c/imaterialist-fashion-2019-FGVC6/overview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559080" y="539280"/>
            <a:ext cx="51746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Fashion Segmentation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Matterport Mask RCNN Implementation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548640" y="1463040"/>
            <a:ext cx="4205880" cy="546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Custom Dataset Format (extend utils.Dataset)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Dict (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source”: &lt;source_id&gt;,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id”: &lt;image_id&gt;,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path”: &lt;filepath&gt;,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width”: &lt;width&gt;,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height”: &lt;height&gt;,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annotations”: =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Dict(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mask”: &lt;binary_or_rle_mask&gt;,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class_id”: &lt;class_id&gt;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iscrowd”: &lt;binary_or_rle_flag&gt;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))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Overload methods: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utils.Dataset::load_image()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utils.Dataset::load_mask()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     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4"/>
          <a:stretch/>
        </p:blipFill>
        <p:spPr>
          <a:xfrm>
            <a:off x="5814360" y="886320"/>
            <a:ext cx="1866240" cy="48492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5"/>
          <a:stretch/>
        </p:blipFill>
        <p:spPr>
          <a:xfrm>
            <a:off x="9022680" y="731520"/>
            <a:ext cx="1492560" cy="219420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6"/>
          <a:stretch/>
        </p:blipFill>
        <p:spPr>
          <a:xfrm>
            <a:off x="6035040" y="3108960"/>
            <a:ext cx="5303160" cy="300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488520" y="6025320"/>
            <a:ext cx="54259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"/>
              </a:rPr>
              <a:t>https://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www.kaggle.com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/c/imaterialist-fashion-2019-FGVC6/overview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559080" y="539280"/>
            <a:ext cx="51746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Fashion Segmentation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Training – Run 1 (Baseline)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488520" y="6025320"/>
            <a:ext cx="54259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"/>
              </a:rPr>
              <a:t>https://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www.kaggle.com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/c/imaterialist-fashion-2019-FGVC6/overview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559080" y="539280"/>
            <a:ext cx="51746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Fashion Segmentation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Training – Run 2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548640" y="1463040"/>
            <a:ext cx="4205880" cy="42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     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1" name="CustomShape 4"/>
          <p:cNvSpPr/>
          <p:nvPr/>
        </p:nvSpPr>
        <p:spPr>
          <a:xfrm>
            <a:off x="640080" y="1463040"/>
            <a:ext cx="219420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Dataset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Training (36596) Validation (9029)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No Stratification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2" name="CustomShape 5"/>
          <p:cNvSpPr/>
          <p:nvPr/>
        </p:nvSpPr>
        <p:spPr>
          <a:xfrm>
            <a:off x="548640" y="2928240"/>
            <a:ext cx="6835680" cy="21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Training details: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Transfer Learning (Start with pre-trained COCO weights)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Train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Optimizer: SGD(lr=0.001, momentum=0.9, weight_decay=0.0001)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Batch Size: 1 = 1 image/gpu x 1 gpu (NVIDIA GTX 1070)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Epochs: 20, Steps/Epoch: 1000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Training time: 3 hours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88520" y="6025320"/>
            <a:ext cx="54259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"/>
              </a:rPr>
              <a:t>https://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www.kaggle.com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/c/imaterialist-fashion-2019-FGVC6/overview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559080" y="539280"/>
            <a:ext cx="51746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Fashion Segmentation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Training – Run 2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548640" y="1463040"/>
            <a:ext cx="4205880" cy="42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       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316" name="Table 4"/>
          <p:cNvGraphicFramePr/>
          <p:nvPr/>
        </p:nvGraphicFramePr>
        <p:xfrm>
          <a:off x="3409920" y="601560"/>
          <a:ext cx="4435560" cy="1746000"/>
        </p:xfrm>
        <a:graphic>
          <a:graphicData uri="http://schemas.openxmlformats.org/drawingml/2006/table">
            <a:tbl>
              <a:tblPr/>
              <a:tblGrid>
                <a:gridCol w="1108440"/>
                <a:gridCol w="1108440"/>
                <a:gridCol w="1108440"/>
                <a:gridCol w="1110600"/>
              </a:tblGrid>
              <a:tr h="235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Name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Training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Validation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Strategy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77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Baseline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Images: 8032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Masks:8044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Images: 1968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Masks: 1968)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80/20 split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Limit: 10k 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77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Run 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Images: 36596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Masks: ---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Images: 9029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Masks: ---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80/20 split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77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Run 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Images: 36596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Masks: ---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Images: 9029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Masks: ---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80/20 split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772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Run 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Images: 36596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Masks: ---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Images: 9029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Masks: ---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80/20 split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Stratified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7" name="Table 5"/>
          <p:cNvGraphicFramePr/>
          <p:nvPr/>
        </p:nvGraphicFramePr>
        <p:xfrm>
          <a:off x="815400" y="2671560"/>
          <a:ext cx="8509320" cy="3020760"/>
        </p:xfrm>
        <a:graphic>
          <a:graphicData uri="http://schemas.openxmlformats.org/drawingml/2006/table">
            <a:tbl>
              <a:tblPr/>
              <a:tblGrid>
                <a:gridCol w="945000"/>
                <a:gridCol w="945000"/>
                <a:gridCol w="945000"/>
                <a:gridCol w="945000"/>
                <a:gridCol w="945000"/>
                <a:gridCol w="945000"/>
                <a:gridCol w="946800"/>
                <a:gridCol w="946440"/>
                <a:gridCol w="946440"/>
              </a:tblGrid>
              <a:tr h="377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Name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LR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Optimizer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Batch Size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Epoch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Steps/Epoch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Layers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Augmentation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Training Time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77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Baseline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1e-3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SGD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1000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head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-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10 minutes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77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Run 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1e-3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SGD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20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1000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head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-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3 hours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77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Run 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1e-3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SGD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20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1000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head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-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11 hours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77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Run 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1e-4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SGD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20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1000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all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yes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77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Run 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1e-4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SGD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20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1000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all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yes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77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Run 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1e-4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SGD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22709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head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-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45 hours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77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Run 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1e-4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SGD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22709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all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yes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88520" y="6025320"/>
            <a:ext cx="54259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"/>
              </a:rPr>
              <a:t>https://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www.kaggle.com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/c/imaterialist-fashion-2019-FGVC6/overview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559080" y="539280"/>
            <a:ext cx="51746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Fashion Segmentation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Evaluation Results of Facebook, Matterport (COCO) v/s Fashion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548640" y="1463040"/>
            <a:ext cx="4205880" cy="420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       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321" name="Table 4"/>
          <p:cNvGraphicFramePr/>
          <p:nvPr/>
        </p:nvGraphicFramePr>
        <p:xfrm>
          <a:off x="929520" y="1518480"/>
          <a:ext cx="5669640" cy="3127320"/>
        </p:xfrm>
        <a:graphic>
          <a:graphicData uri="http://schemas.openxmlformats.org/drawingml/2006/table">
            <a:tbl>
              <a:tblPr/>
              <a:tblGrid>
                <a:gridCol w="945000"/>
                <a:gridCol w="945000"/>
                <a:gridCol w="945000"/>
                <a:gridCol w="945000"/>
                <a:gridCol w="945000"/>
                <a:gridCol w="945000"/>
              </a:tblGrid>
              <a:tr h="8618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Dataset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# Classes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AP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AP.50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AP.75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77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Facebook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COCO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80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35.7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58.0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37.8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77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Matterport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COCO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80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35.1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59.4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36.5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77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baseline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iMaterialist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46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11.9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20.8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13.2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77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Run 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iMaterialist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46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17.0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30.3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17.5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77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Run 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iMaterialist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46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22.4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38.8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22.6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77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Run 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iMaterialist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46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30.6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51.3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31.8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41040" y="539280"/>
            <a:ext cx="7972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 – Experimentation Results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512640" y="991080"/>
            <a:ext cx="101307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Inference is in range of 5-10 seconds per image.   Too slow for real-time segmentation.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4" name="Picture 2" descr=""/>
          <p:cNvPicPr/>
          <p:nvPr/>
        </p:nvPicPr>
        <p:blipFill>
          <a:blip r:embed="rId1"/>
          <a:stretch/>
        </p:blipFill>
        <p:spPr>
          <a:xfrm>
            <a:off x="685800" y="1360440"/>
            <a:ext cx="4632120" cy="4989240"/>
          </a:xfrm>
          <a:prstGeom prst="rect">
            <a:avLst/>
          </a:prstGeom>
          <a:ln>
            <a:noFill/>
          </a:ln>
        </p:spPr>
      </p:pic>
      <p:pic>
        <p:nvPicPr>
          <p:cNvPr id="325" name="Picture 3" descr=""/>
          <p:cNvPicPr/>
          <p:nvPr/>
        </p:nvPicPr>
        <p:blipFill>
          <a:blip r:embed="rId2"/>
          <a:stretch/>
        </p:blipFill>
        <p:spPr>
          <a:xfrm>
            <a:off x="5578560" y="1360440"/>
            <a:ext cx="4632120" cy="498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41040" y="539280"/>
            <a:ext cx="7972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 – Experimentation Results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27" name="Picture 2" descr=""/>
          <p:cNvPicPr/>
          <p:nvPr/>
        </p:nvPicPr>
        <p:blipFill>
          <a:blip r:embed="rId1"/>
          <a:stretch/>
        </p:blipFill>
        <p:spPr>
          <a:xfrm>
            <a:off x="601920" y="1129680"/>
            <a:ext cx="6638040" cy="5071320"/>
          </a:xfrm>
          <a:prstGeom prst="rect">
            <a:avLst/>
          </a:prstGeom>
          <a:ln>
            <a:noFill/>
          </a:ln>
        </p:spPr>
      </p:pic>
      <p:sp>
        <p:nvSpPr>
          <p:cNvPr id="328" name="CustomShape 2"/>
          <p:cNvSpPr/>
          <p:nvPr/>
        </p:nvSpPr>
        <p:spPr>
          <a:xfrm>
            <a:off x="7587720" y="1137960"/>
            <a:ext cx="3866040" cy="5115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Observations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41040" y="539280"/>
            <a:ext cx="7972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 – Experimentation Results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30" name="Picture 3" descr=""/>
          <p:cNvPicPr/>
          <p:nvPr/>
        </p:nvPicPr>
        <p:blipFill>
          <a:blip r:embed="rId1"/>
          <a:stretch/>
        </p:blipFill>
        <p:spPr>
          <a:xfrm>
            <a:off x="700920" y="1137960"/>
            <a:ext cx="6751440" cy="5115240"/>
          </a:xfrm>
          <a:prstGeom prst="rect">
            <a:avLst/>
          </a:prstGeom>
          <a:ln>
            <a:noFill/>
          </a:ln>
        </p:spPr>
      </p:pic>
      <p:sp>
        <p:nvSpPr>
          <p:cNvPr id="331" name="CustomShape 2"/>
          <p:cNvSpPr/>
          <p:nvPr/>
        </p:nvSpPr>
        <p:spPr>
          <a:xfrm>
            <a:off x="7587720" y="1137960"/>
            <a:ext cx="3866040" cy="5115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Observations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41040" y="539280"/>
            <a:ext cx="7972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 – Experimentation Results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3952080" y="1375200"/>
            <a:ext cx="1975320" cy="238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The RPN loss is low because we started with a pre-trained network.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4" name="Picture 11" descr=""/>
          <p:cNvPicPr/>
          <p:nvPr/>
        </p:nvPicPr>
        <p:blipFill>
          <a:blip r:embed="rId1"/>
          <a:stretch/>
        </p:blipFill>
        <p:spPr>
          <a:xfrm>
            <a:off x="480240" y="1375200"/>
            <a:ext cx="3349800" cy="2388960"/>
          </a:xfrm>
          <a:prstGeom prst="rect">
            <a:avLst/>
          </a:prstGeom>
          <a:ln>
            <a:noFill/>
          </a:ln>
        </p:spPr>
      </p:pic>
      <p:pic>
        <p:nvPicPr>
          <p:cNvPr id="335" name="Picture 13" descr=""/>
          <p:cNvPicPr/>
          <p:nvPr/>
        </p:nvPicPr>
        <p:blipFill>
          <a:blip r:embed="rId2"/>
          <a:stretch/>
        </p:blipFill>
        <p:spPr>
          <a:xfrm>
            <a:off x="480240" y="3998160"/>
            <a:ext cx="3349800" cy="2388960"/>
          </a:xfrm>
          <a:prstGeom prst="rect">
            <a:avLst/>
          </a:prstGeom>
          <a:ln>
            <a:noFill/>
          </a:ln>
        </p:spPr>
      </p:pic>
      <p:pic>
        <p:nvPicPr>
          <p:cNvPr id="336" name="Picture 14" descr=""/>
          <p:cNvPicPr/>
          <p:nvPr/>
        </p:nvPicPr>
        <p:blipFill>
          <a:blip r:embed="rId3"/>
          <a:stretch/>
        </p:blipFill>
        <p:spPr>
          <a:xfrm>
            <a:off x="8367840" y="3957840"/>
            <a:ext cx="3349800" cy="2388960"/>
          </a:xfrm>
          <a:prstGeom prst="rect">
            <a:avLst/>
          </a:prstGeom>
          <a:ln>
            <a:noFill/>
          </a:ln>
        </p:spPr>
      </p:pic>
      <p:pic>
        <p:nvPicPr>
          <p:cNvPr id="337" name="Picture 15" descr=""/>
          <p:cNvPicPr/>
          <p:nvPr/>
        </p:nvPicPr>
        <p:blipFill>
          <a:blip r:embed="rId4"/>
          <a:stretch/>
        </p:blipFill>
        <p:spPr>
          <a:xfrm>
            <a:off x="8367840" y="1375200"/>
            <a:ext cx="3349800" cy="2388960"/>
          </a:xfrm>
          <a:prstGeom prst="rect">
            <a:avLst/>
          </a:prstGeom>
          <a:ln>
            <a:noFill/>
          </a:ln>
        </p:spPr>
      </p:pic>
      <p:sp>
        <p:nvSpPr>
          <p:cNvPr id="338" name="CustomShape 3"/>
          <p:cNvSpPr/>
          <p:nvPr/>
        </p:nvSpPr>
        <p:spPr>
          <a:xfrm>
            <a:off x="3932640" y="3998160"/>
            <a:ext cx="1975320" cy="238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ROI loss converges at around 20 epochs.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9" name="CustomShape 4"/>
          <p:cNvSpPr/>
          <p:nvPr/>
        </p:nvSpPr>
        <p:spPr>
          <a:xfrm>
            <a:off x="6238080" y="1375200"/>
            <a:ext cx="1975320" cy="238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 Loss converges in-line with ROI convergence.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0" name="CustomShape 5"/>
          <p:cNvSpPr/>
          <p:nvPr/>
        </p:nvSpPr>
        <p:spPr>
          <a:xfrm>
            <a:off x="6218640" y="3998160"/>
            <a:ext cx="1975320" cy="2388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Classification boxes also converge in line with other network outputs.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1" descr=""/>
          <p:cNvPicPr/>
          <p:nvPr/>
        </p:nvPicPr>
        <p:blipFill>
          <a:blip r:embed="rId1"/>
          <a:stretch/>
        </p:blipFill>
        <p:spPr>
          <a:xfrm>
            <a:off x="1808640" y="1506240"/>
            <a:ext cx="8573400" cy="370368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171720" y="539280"/>
            <a:ext cx="66528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Segmentation and Classification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63d46"/>
                </a:solidFill>
                <a:latin typeface="Century Gothic"/>
                <a:ea typeface="DejaVu Sans"/>
              </a:rPr>
              <a:t>Alternative segmentation outputs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808640" y="5320440"/>
            <a:ext cx="8573400" cy="859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85840" indent="-284760">
              <a:lnSpc>
                <a:spcPct val="100000"/>
              </a:lnSpc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Different architectures produce different output.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The desired output will drive the selected architecture.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265320" y="539280"/>
            <a:ext cx="59382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 – Improvements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601920" y="1066320"/>
            <a:ext cx="9027360" cy="4166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Design process so that training doesn’t converge so quickly: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Effective use of augmentation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Regularization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Try impact of using other backbone networks (ResNet101, 152, VGG, etc.)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334080" y="539280"/>
            <a:ext cx="49399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 – Summary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601920" y="1066320"/>
            <a:ext cx="9027360" cy="4166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As Mask R-CNN is an ‘add-on’ to a classification model (Faster R-CNN), it is very likely we will see a bottom up segmentation architecture that addresses speed and accuracy.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Segmentation training can be time consuming.  Even with sufficient resources, training times are measured in days.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Understanding how to efficiently format data and code for resource utilization are valuable skills.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We may have gotten lucky by choosing a solid implementation of Mask R-CNN.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YOLACT has promise but implementation is complex.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Attempts to build and train our own network were only partially successful even after days of training.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3791520" y="2921400"/>
            <a:ext cx="237816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BACKUP 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601920" y="1370520"/>
            <a:ext cx="10963080" cy="3962160"/>
          </a:xfrm>
          <a:prstGeom prst="rect">
            <a:avLst/>
          </a:prstGeom>
          <a:solidFill>
            <a:schemeClr val="tx1"/>
          </a:solidFill>
          <a:ln>
            <a:round/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"/>
          <p:cNvSpPr/>
          <p:nvPr/>
        </p:nvSpPr>
        <p:spPr>
          <a:xfrm>
            <a:off x="2949120" y="1907280"/>
            <a:ext cx="181800" cy="2311200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3"/>
          <p:cNvSpPr/>
          <p:nvPr/>
        </p:nvSpPr>
        <p:spPr>
          <a:xfrm>
            <a:off x="3234600" y="2273040"/>
            <a:ext cx="774000" cy="1579680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4"/>
          <p:cNvSpPr/>
          <p:nvPr/>
        </p:nvSpPr>
        <p:spPr>
          <a:xfrm>
            <a:off x="4098960" y="2697480"/>
            <a:ext cx="1174320" cy="730440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5"/>
          <p:cNvSpPr/>
          <p:nvPr/>
        </p:nvSpPr>
        <p:spPr>
          <a:xfrm>
            <a:off x="5302080" y="3737160"/>
            <a:ext cx="1816560" cy="2314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Encoding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1" name="CustomShape 6"/>
          <p:cNvSpPr/>
          <p:nvPr/>
        </p:nvSpPr>
        <p:spPr>
          <a:xfrm>
            <a:off x="1358640" y="1861200"/>
            <a:ext cx="95148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Input: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image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2" name="CustomShape 7"/>
          <p:cNvSpPr/>
          <p:nvPr/>
        </p:nvSpPr>
        <p:spPr>
          <a:xfrm>
            <a:off x="9318960" y="1904040"/>
            <a:ext cx="181800" cy="2311200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8"/>
          <p:cNvSpPr/>
          <p:nvPr/>
        </p:nvSpPr>
        <p:spPr>
          <a:xfrm>
            <a:off x="8448120" y="2273040"/>
            <a:ext cx="774000" cy="1579680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9"/>
          <p:cNvSpPr/>
          <p:nvPr/>
        </p:nvSpPr>
        <p:spPr>
          <a:xfrm>
            <a:off x="7206120" y="2697480"/>
            <a:ext cx="1174320" cy="730440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10"/>
          <p:cNvSpPr/>
          <p:nvPr/>
        </p:nvSpPr>
        <p:spPr>
          <a:xfrm>
            <a:off x="9982080" y="1904040"/>
            <a:ext cx="103428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Output: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Mask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6" name="CustomShape 11"/>
          <p:cNvSpPr/>
          <p:nvPr/>
        </p:nvSpPr>
        <p:spPr>
          <a:xfrm flipH="1" rot="10800000">
            <a:off x="7028280" y="4203000"/>
            <a:ext cx="791280" cy="58032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2"/>
          <p:cNvSpPr/>
          <p:nvPr/>
        </p:nvSpPr>
        <p:spPr>
          <a:xfrm flipH="1" rot="5400000">
            <a:off x="6359040" y="2869920"/>
            <a:ext cx="580320" cy="79128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3"/>
          <p:cNvSpPr/>
          <p:nvPr/>
        </p:nvSpPr>
        <p:spPr>
          <a:xfrm rot="16200000">
            <a:off x="4340160" y="3149280"/>
            <a:ext cx="351720" cy="3134160"/>
          </a:xfrm>
          <a:prstGeom prst="leftBrace">
            <a:avLst>
              <a:gd name="adj1" fmla="val 52778"/>
              <a:gd name="adj2" fmla="val 52083"/>
            </a:avLst>
          </a:prstGeom>
          <a:noFill/>
          <a:ln w="4140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4"/>
          <p:cNvSpPr/>
          <p:nvPr/>
        </p:nvSpPr>
        <p:spPr>
          <a:xfrm rot="16200000">
            <a:off x="7654320" y="3171240"/>
            <a:ext cx="351720" cy="3134160"/>
          </a:xfrm>
          <a:prstGeom prst="leftBrace">
            <a:avLst>
              <a:gd name="adj1" fmla="val 52778"/>
              <a:gd name="adj2" fmla="val 52083"/>
            </a:avLst>
          </a:prstGeom>
          <a:noFill/>
          <a:ln w="4140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5"/>
          <p:cNvSpPr/>
          <p:nvPr/>
        </p:nvSpPr>
        <p:spPr>
          <a:xfrm>
            <a:off x="4015440" y="4964040"/>
            <a:ext cx="1114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Encoder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1" name="CustomShape 16"/>
          <p:cNvSpPr/>
          <p:nvPr/>
        </p:nvSpPr>
        <p:spPr>
          <a:xfrm>
            <a:off x="7413120" y="4964040"/>
            <a:ext cx="1141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Decoder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2" name="CustomShape 17"/>
          <p:cNvSpPr/>
          <p:nvPr/>
        </p:nvSpPr>
        <p:spPr>
          <a:xfrm>
            <a:off x="509760" y="539280"/>
            <a:ext cx="69148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Encoder Architecture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Most segmentation models use an encoder structure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3" name="CustomShape 18"/>
          <p:cNvSpPr/>
          <p:nvPr/>
        </p:nvSpPr>
        <p:spPr>
          <a:xfrm>
            <a:off x="877320" y="5458320"/>
            <a:ext cx="10309320" cy="859320"/>
          </a:xfrm>
          <a:prstGeom prst="rect">
            <a:avLst/>
          </a:prstGeom>
          <a:solidFill>
            <a:srgbClr val="f2ddd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Modularity: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A benefit of this structure is that the encoder and decoder portions can be separated.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CustomShape 19"/>
          <p:cNvSpPr/>
          <p:nvPr/>
        </p:nvSpPr>
        <p:spPr>
          <a:xfrm>
            <a:off x="3657600" y="1680480"/>
            <a:ext cx="5015880" cy="357120"/>
          </a:xfrm>
          <a:custGeom>
            <a:avLst/>
            <a:gdLst/>
            <a:ahLst/>
            <a:rect l="l" t="t" r="r" b="b"/>
            <a:pathLst>
              <a:path w="5016843" h="358364">
                <a:moveTo>
                  <a:pt x="0" y="346007"/>
                </a:moveTo>
                <a:cubicBezTo>
                  <a:pt x="848497" y="171983"/>
                  <a:pt x="1696995" y="-2041"/>
                  <a:pt x="2533135" y="18"/>
                </a:cubicBezTo>
                <a:cubicBezTo>
                  <a:pt x="3369275" y="2077"/>
                  <a:pt x="4567881" y="294521"/>
                  <a:pt x="5016843" y="358364"/>
                </a:cubicBezTo>
              </a:path>
            </a:pathLst>
          </a:custGeom>
          <a:noFill/>
          <a:ln>
            <a:solidFill>
              <a:srgbClr val="00b050"/>
            </a:solidFill>
            <a:round/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20"/>
          <p:cNvSpPr/>
          <p:nvPr/>
        </p:nvSpPr>
        <p:spPr>
          <a:xfrm>
            <a:off x="4683240" y="2100600"/>
            <a:ext cx="3174480" cy="419040"/>
          </a:xfrm>
          <a:custGeom>
            <a:avLst/>
            <a:gdLst/>
            <a:ahLst/>
            <a:rect l="l" t="t" r="r" b="b"/>
            <a:pathLst>
              <a:path w="3175686" h="420144">
                <a:moveTo>
                  <a:pt x="0" y="407788"/>
                </a:moveTo>
                <a:cubicBezTo>
                  <a:pt x="526192" y="202872"/>
                  <a:pt x="1052384" y="-2044"/>
                  <a:pt x="1581665" y="15"/>
                </a:cubicBezTo>
                <a:cubicBezTo>
                  <a:pt x="2110946" y="2074"/>
                  <a:pt x="3175686" y="420144"/>
                  <a:pt x="3175686" y="420144"/>
                </a:cubicBezTo>
                <a:lnTo>
                  <a:pt x="3175686" y="420144"/>
                </a:lnTo>
              </a:path>
            </a:pathLst>
          </a:custGeom>
          <a:noFill/>
          <a:ln>
            <a:solidFill>
              <a:srgbClr val="00b050"/>
            </a:solidFill>
            <a:round/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21"/>
          <p:cNvSpPr/>
          <p:nvPr/>
        </p:nvSpPr>
        <p:spPr>
          <a:xfrm>
            <a:off x="3531240" y="1370520"/>
            <a:ext cx="22532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b050"/>
                </a:solidFill>
                <a:latin typeface="Century Gothic"/>
                <a:ea typeface="DejaVu Sans"/>
              </a:rPr>
              <a:t>Details shared during decoding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67" name="Picture 26" descr=""/>
          <p:cNvPicPr/>
          <p:nvPr/>
        </p:nvPicPr>
        <p:blipFill>
          <a:blip r:embed="rId1"/>
          <a:stretch/>
        </p:blipFill>
        <p:spPr>
          <a:xfrm>
            <a:off x="1126440" y="2575440"/>
            <a:ext cx="1456200" cy="1639440"/>
          </a:xfrm>
          <a:prstGeom prst="rect">
            <a:avLst/>
          </a:prstGeom>
          <a:ln>
            <a:noFill/>
          </a:ln>
        </p:spPr>
      </p:pic>
      <p:pic>
        <p:nvPicPr>
          <p:cNvPr id="368" name="Picture 27" descr=""/>
          <p:cNvPicPr/>
          <p:nvPr/>
        </p:nvPicPr>
        <p:blipFill>
          <a:blip r:embed="rId2"/>
          <a:stretch/>
        </p:blipFill>
        <p:spPr>
          <a:xfrm>
            <a:off x="9823680" y="2584440"/>
            <a:ext cx="1454040" cy="163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601920" y="1370520"/>
            <a:ext cx="10963080" cy="3962160"/>
          </a:xfrm>
          <a:prstGeom prst="rect">
            <a:avLst/>
          </a:prstGeom>
          <a:solidFill>
            <a:schemeClr val="tx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2"/>
          <p:cNvSpPr/>
          <p:nvPr/>
        </p:nvSpPr>
        <p:spPr>
          <a:xfrm>
            <a:off x="5302080" y="3737160"/>
            <a:ext cx="1816560" cy="231480"/>
          </a:xfrm>
          <a:prstGeom prst="rect">
            <a:avLst/>
          </a:prstGeom>
          <a:solidFill>
            <a:srgbClr val="00206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Encoding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1358640" y="1861200"/>
            <a:ext cx="95148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Input: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image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2" name="CustomShape 4"/>
          <p:cNvSpPr/>
          <p:nvPr/>
        </p:nvSpPr>
        <p:spPr>
          <a:xfrm>
            <a:off x="9318960" y="1904040"/>
            <a:ext cx="181800" cy="2311200"/>
          </a:xfrm>
          <a:prstGeom prst="rect">
            <a:avLst/>
          </a:prstGeom>
          <a:solidFill>
            <a:schemeClr val="accent4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5"/>
          <p:cNvSpPr/>
          <p:nvPr/>
        </p:nvSpPr>
        <p:spPr>
          <a:xfrm>
            <a:off x="8448120" y="2273040"/>
            <a:ext cx="774000" cy="1579680"/>
          </a:xfrm>
          <a:prstGeom prst="rect">
            <a:avLst/>
          </a:prstGeom>
          <a:solidFill>
            <a:srgbClr val="7030a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6"/>
          <p:cNvSpPr/>
          <p:nvPr/>
        </p:nvSpPr>
        <p:spPr>
          <a:xfrm>
            <a:off x="7206120" y="2697480"/>
            <a:ext cx="1174320" cy="730440"/>
          </a:xfrm>
          <a:prstGeom prst="rect">
            <a:avLst/>
          </a:prstGeom>
          <a:solidFill>
            <a:srgbClr val="00b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7"/>
          <p:cNvSpPr/>
          <p:nvPr/>
        </p:nvSpPr>
        <p:spPr>
          <a:xfrm>
            <a:off x="9982080" y="1904040"/>
            <a:ext cx="103428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Output: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Mask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6" name="CustomShape 8"/>
          <p:cNvSpPr/>
          <p:nvPr/>
        </p:nvSpPr>
        <p:spPr>
          <a:xfrm flipH="1" rot="5400000">
            <a:off x="6359040" y="2869920"/>
            <a:ext cx="580320" cy="79128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9"/>
          <p:cNvSpPr/>
          <p:nvPr/>
        </p:nvSpPr>
        <p:spPr>
          <a:xfrm rot="16200000">
            <a:off x="4340160" y="3149280"/>
            <a:ext cx="351720" cy="3134160"/>
          </a:xfrm>
          <a:prstGeom prst="leftBrace">
            <a:avLst>
              <a:gd name="adj1" fmla="val 52778"/>
              <a:gd name="adj2" fmla="val 52083"/>
            </a:avLst>
          </a:prstGeom>
          <a:noFill/>
          <a:ln w="4140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10"/>
          <p:cNvSpPr/>
          <p:nvPr/>
        </p:nvSpPr>
        <p:spPr>
          <a:xfrm rot="16200000">
            <a:off x="7654320" y="3171240"/>
            <a:ext cx="351720" cy="3134160"/>
          </a:xfrm>
          <a:prstGeom prst="leftBrace">
            <a:avLst>
              <a:gd name="adj1" fmla="val 52778"/>
              <a:gd name="adj2" fmla="val 52083"/>
            </a:avLst>
          </a:prstGeom>
          <a:noFill/>
          <a:ln w="4140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11"/>
          <p:cNvSpPr/>
          <p:nvPr/>
        </p:nvSpPr>
        <p:spPr>
          <a:xfrm>
            <a:off x="4015440" y="4964040"/>
            <a:ext cx="1114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Encoder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CustomShape 12"/>
          <p:cNvSpPr/>
          <p:nvPr/>
        </p:nvSpPr>
        <p:spPr>
          <a:xfrm>
            <a:off x="7413120" y="4964040"/>
            <a:ext cx="1141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Decoder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1" name="CustomShape 13"/>
          <p:cNvSpPr/>
          <p:nvPr/>
        </p:nvSpPr>
        <p:spPr>
          <a:xfrm>
            <a:off x="509760" y="539280"/>
            <a:ext cx="69148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Encoder Architecture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Most segmentation models use an encoder structure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2" name="CustomShape 14"/>
          <p:cNvSpPr/>
          <p:nvPr/>
        </p:nvSpPr>
        <p:spPr>
          <a:xfrm>
            <a:off x="877320" y="5458320"/>
            <a:ext cx="10309320" cy="8593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Pre-Trained Networks: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ResNet, VGG, …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3" name="CustomShape 15"/>
          <p:cNvSpPr/>
          <p:nvPr/>
        </p:nvSpPr>
        <p:spPr>
          <a:xfrm>
            <a:off x="3324960" y="1936080"/>
            <a:ext cx="1344600" cy="234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Pre-Trained Network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4" name="Picture 27" descr=""/>
          <p:cNvPicPr/>
          <p:nvPr/>
        </p:nvPicPr>
        <p:blipFill>
          <a:blip r:embed="rId1"/>
          <a:stretch/>
        </p:blipFill>
        <p:spPr>
          <a:xfrm>
            <a:off x="3916440" y="3016080"/>
            <a:ext cx="1264680" cy="1264680"/>
          </a:xfrm>
          <a:prstGeom prst="rect">
            <a:avLst/>
          </a:prstGeom>
          <a:ln>
            <a:noFill/>
          </a:ln>
        </p:spPr>
      </p:pic>
      <p:pic>
        <p:nvPicPr>
          <p:cNvPr id="385" name="Picture 29" descr=""/>
          <p:cNvPicPr/>
          <p:nvPr/>
        </p:nvPicPr>
        <p:blipFill>
          <a:blip r:embed="rId2"/>
          <a:stretch/>
        </p:blipFill>
        <p:spPr>
          <a:xfrm>
            <a:off x="1126440" y="2575440"/>
            <a:ext cx="1456200" cy="1639440"/>
          </a:xfrm>
          <a:prstGeom prst="rect">
            <a:avLst/>
          </a:prstGeom>
          <a:ln>
            <a:noFill/>
          </a:ln>
        </p:spPr>
      </p:pic>
      <p:pic>
        <p:nvPicPr>
          <p:cNvPr id="386" name="Picture 30" descr=""/>
          <p:cNvPicPr/>
          <p:nvPr/>
        </p:nvPicPr>
        <p:blipFill>
          <a:blip r:embed="rId3"/>
          <a:stretch/>
        </p:blipFill>
        <p:spPr>
          <a:xfrm>
            <a:off x="9823680" y="2584440"/>
            <a:ext cx="1454040" cy="163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icture 24" descr=""/>
          <p:cNvPicPr/>
          <p:nvPr/>
        </p:nvPicPr>
        <p:blipFill>
          <a:blip r:embed="rId1"/>
          <a:stretch/>
        </p:blipFill>
        <p:spPr>
          <a:xfrm>
            <a:off x="6057720" y="1344600"/>
            <a:ext cx="2155320" cy="2211840"/>
          </a:xfrm>
          <a:prstGeom prst="rect">
            <a:avLst/>
          </a:prstGeom>
          <a:ln>
            <a:noFill/>
          </a:ln>
        </p:spPr>
      </p:pic>
      <p:sp>
        <p:nvSpPr>
          <p:cNvPr id="388" name="CustomShape 1"/>
          <p:cNvSpPr/>
          <p:nvPr/>
        </p:nvSpPr>
        <p:spPr>
          <a:xfrm>
            <a:off x="351360" y="539280"/>
            <a:ext cx="48942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 - Evolution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9" name="CustomShape 2"/>
          <p:cNvSpPr/>
          <p:nvPr/>
        </p:nvSpPr>
        <p:spPr>
          <a:xfrm>
            <a:off x="1497960" y="4896000"/>
            <a:ext cx="9619560" cy="4366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3"/>
          <p:cNvSpPr/>
          <p:nvPr/>
        </p:nvSpPr>
        <p:spPr>
          <a:xfrm>
            <a:off x="1617120" y="5219280"/>
            <a:ext cx="12258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Oct 2014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1" name="CustomShape 4"/>
          <p:cNvSpPr/>
          <p:nvPr/>
        </p:nvSpPr>
        <p:spPr>
          <a:xfrm>
            <a:off x="786240" y="6135480"/>
            <a:ext cx="871164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https://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blog.athelas.com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4"/>
              </a:rPr>
              <a:t>/a-brief-history-of-cnns-in-image-segmentation-from-r-cnn-to-mask-r-cnn-34ea83205de4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92" name="CustomShape 5"/>
          <p:cNvSpPr/>
          <p:nvPr/>
        </p:nvSpPr>
        <p:spPr>
          <a:xfrm>
            <a:off x="736560" y="5836680"/>
            <a:ext cx="240264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5"/>
              </a:rPr>
              <a:t>https://</a:t>
            </a:r>
            <a:r>
              <a:rPr b="0" lang="en-US" sz="1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6"/>
              </a:rPr>
              <a:t>arxiv.org</a:t>
            </a:r>
            <a:r>
              <a:rPr b="0" lang="en-US" sz="1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7"/>
              </a:rPr>
              <a:t>/pdf/1311.2524.pdf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93" name="CustomShape 6"/>
          <p:cNvSpPr/>
          <p:nvPr/>
        </p:nvSpPr>
        <p:spPr>
          <a:xfrm>
            <a:off x="3733200" y="5219280"/>
            <a:ext cx="1442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Sep 2015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4" name="CustomShape 7"/>
          <p:cNvSpPr/>
          <p:nvPr/>
        </p:nvSpPr>
        <p:spPr>
          <a:xfrm>
            <a:off x="3102840" y="5832720"/>
            <a:ext cx="258084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8"/>
              </a:rPr>
              <a:t>https://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9"/>
              </a:rPr>
              <a:t>arxiv.org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0"/>
              </a:rPr>
              <a:t>/pdf/1504.08083.pdf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95" name="CustomShape 8"/>
          <p:cNvSpPr/>
          <p:nvPr/>
        </p:nvSpPr>
        <p:spPr>
          <a:xfrm>
            <a:off x="2101320" y="2655720"/>
            <a:ext cx="34588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Single network for features, classification and bounding boxes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96" name="Picture 14" descr=""/>
          <p:cNvPicPr/>
          <p:nvPr/>
        </p:nvPicPr>
        <p:blipFill>
          <a:blip r:embed="rId11"/>
          <a:stretch/>
        </p:blipFill>
        <p:spPr>
          <a:xfrm>
            <a:off x="2172600" y="3138480"/>
            <a:ext cx="3638160" cy="1386720"/>
          </a:xfrm>
          <a:prstGeom prst="rect">
            <a:avLst/>
          </a:prstGeom>
          <a:ln>
            <a:noFill/>
          </a:ln>
        </p:spPr>
      </p:pic>
      <p:sp>
        <p:nvSpPr>
          <p:cNvPr id="397" name="CustomShape 9"/>
          <p:cNvSpPr/>
          <p:nvPr/>
        </p:nvSpPr>
        <p:spPr>
          <a:xfrm>
            <a:off x="564480" y="2128680"/>
            <a:ext cx="50140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Introduced concept of region proposals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8" name="CustomShape 10"/>
          <p:cNvSpPr/>
          <p:nvPr/>
        </p:nvSpPr>
        <p:spPr>
          <a:xfrm>
            <a:off x="403920" y="4746240"/>
            <a:ext cx="14407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PASCAL VOC (R-CNN)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9" name="CustomShape 11"/>
          <p:cNvSpPr/>
          <p:nvPr/>
        </p:nvSpPr>
        <p:spPr>
          <a:xfrm>
            <a:off x="1963800" y="4937400"/>
            <a:ext cx="6944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54%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0" name="CustomShape 12"/>
          <p:cNvSpPr/>
          <p:nvPr/>
        </p:nvSpPr>
        <p:spPr>
          <a:xfrm>
            <a:off x="4145400" y="4947840"/>
            <a:ext cx="746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66%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1" name="CustomShape 13"/>
          <p:cNvSpPr/>
          <p:nvPr/>
        </p:nvSpPr>
        <p:spPr>
          <a:xfrm>
            <a:off x="5928120" y="5219280"/>
            <a:ext cx="1676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Jan 2016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Faster R-CNN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2" name="Picture 20" descr=""/>
          <p:cNvPicPr/>
          <p:nvPr/>
        </p:nvPicPr>
        <p:blipFill>
          <a:blip r:embed="rId12"/>
          <a:stretch/>
        </p:blipFill>
        <p:spPr>
          <a:xfrm>
            <a:off x="8390880" y="980280"/>
            <a:ext cx="3169080" cy="1428480"/>
          </a:xfrm>
          <a:prstGeom prst="rect">
            <a:avLst/>
          </a:prstGeom>
          <a:ln>
            <a:noFill/>
          </a:ln>
        </p:spPr>
      </p:pic>
      <p:sp>
        <p:nvSpPr>
          <p:cNvPr id="403" name="CustomShape 14"/>
          <p:cNvSpPr/>
          <p:nvPr/>
        </p:nvSpPr>
        <p:spPr>
          <a:xfrm>
            <a:off x="8734680" y="5832720"/>
            <a:ext cx="258084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3"/>
              </a:rPr>
              <a:t>https://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4"/>
              </a:rPr>
              <a:t>arxiv.org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5"/>
              </a:rPr>
              <a:t>/pdf/1703.06870.pdf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04" name="CustomShape 15"/>
          <p:cNvSpPr/>
          <p:nvPr/>
        </p:nvSpPr>
        <p:spPr>
          <a:xfrm>
            <a:off x="5635800" y="5832720"/>
            <a:ext cx="258084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6"/>
              </a:rPr>
              <a:t>https://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7"/>
              </a:rPr>
              <a:t>arxiv.org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8"/>
              </a:rPr>
              <a:t>/pdf/1506.01497.pdf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05" name="CustomShape 16"/>
          <p:cNvSpPr/>
          <p:nvPr/>
        </p:nvSpPr>
        <p:spPr>
          <a:xfrm>
            <a:off x="6029640" y="3567600"/>
            <a:ext cx="203220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Added Region Proposal Network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(near real-time 5fps)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6" name="CustomShape 17"/>
          <p:cNvSpPr/>
          <p:nvPr/>
        </p:nvSpPr>
        <p:spPr>
          <a:xfrm>
            <a:off x="8375400" y="2455920"/>
            <a:ext cx="3184560" cy="13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Adds Instance Segmentation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3 outputs:</a:t>
            </a:r>
            <a:endParaRPr b="0" lang="en-US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Classification</a:t>
            </a:r>
            <a:endParaRPr b="0" lang="en-US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Bounding Box</a:t>
            </a:r>
            <a:endParaRPr b="0" lang="en-US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Instance Segmentation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(near real-time 5fps)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7" name="CustomShape 18"/>
          <p:cNvSpPr/>
          <p:nvPr/>
        </p:nvSpPr>
        <p:spPr>
          <a:xfrm>
            <a:off x="9189720" y="5219280"/>
            <a:ext cx="15717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Jan 2018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8" name="CustomShape 19"/>
          <p:cNvSpPr/>
          <p:nvPr/>
        </p:nvSpPr>
        <p:spPr>
          <a:xfrm>
            <a:off x="6465240" y="4953960"/>
            <a:ext cx="6015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78%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09" name="Picture 28" descr=""/>
          <p:cNvPicPr/>
          <p:nvPr/>
        </p:nvPicPr>
        <p:blipFill>
          <a:blip r:embed="rId19"/>
          <a:stretch/>
        </p:blipFill>
        <p:spPr>
          <a:xfrm>
            <a:off x="631440" y="1125720"/>
            <a:ext cx="5307480" cy="1027800"/>
          </a:xfrm>
          <a:prstGeom prst="rect">
            <a:avLst/>
          </a:prstGeom>
          <a:ln>
            <a:noFill/>
          </a:ln>
        </p:spPr>
      </p:pic>
      <p:sp>
        <p:nvSpPr>
          <p:cNvPr id="410" name="Line 20"/>
          <p:cNvSpPr/>
          <p:nvPr/>
        </p:nvSpPr>
        <p:spPr>
          <a:xfrm flipV="1">
            <a:off x="1845720" y="2436120"/>
            <a:ext cx="360" cy="253260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Line 21"/>
          <p:cNvSpPr/>
          <p:nvPr/>
        </p:nvSpPr>
        <p:spPr>
          <a:xfrm flipV="1">
            <a:off x="4400640" y="4580640"/>
            <a:ext cx="360" cy="378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Line 22"/>
          <p:cNvSpPr/>
          <p:nvPr/>
        </p:nvSpPr>
        <p:spPr>
          <a:xfrm flipV="1">
            <a:off x="6829200" y="4305960"/>
            <a:ext cx="360" cy="64908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Line 23"/>
          <p:cNvSpPr/>
          <p:nvPr/>
        </p:nvSpPr>
        <p:spPr>
          <a:xfrm flipV="1">
            <a:off x="9939960" y="3861720"/>
            <a:ext cx="360" cy="110700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3" descr=""/>
          <p:cNvPicPr/>
          <p:nvPr/>
        </p:nvPicPr>
        <p:blipFill>
          <a:blip r:embed="rId1"/>
          <a:stretch/>
        </p:blipFill>
        <p:spPr>
          <a:xfrm>
            <a:off x="2889000" y="1122120"/>
            <a:ext cx="8093880" cy="5261040"/>
          </a:xfrm>
          <a:prstGeom prst="rect">
            <a:avLst/>
          </a:prstGeom>
          <a:ln>
            <a:noFill/>
          </a:ln>
        </p:spPr>
      </p:pic>
      <p:sp>
        <p:nvSpPr>
          <p:cNvPr id="415" name="CustomShape 1"/>
          <p:cNvSpPr/>
          <p:nvPr/>
        </p:nvSpPr>
        <p:spPr>
          <a:xfrm>
            <a:off x="2889000" y="1122120"/>
            <a:ext cx="3634200" cy="5067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2"/>
          <p:cNvSpPr/>
          <p:nvPr/>
        </p:nvSpPr>
        <p:spPr>
          <a:xfrm>
            <a:off x="5745960" y="5809680"/>
            <a:ext cx="1035720" cy="441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3"/>
          <p:cNvSpPr/>
          <p:nvPr/>
        </p:nvSpPr>
        <p:spPr>
          <a:xfrm>
            <a:off x="6446520" y="2011680"/>
            <a:ext cx="2173680" cy="397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4"/>
          <p:cNvSpPr/>
          <p:nvPr/>
        </p:nvSpPr>
        <p:spPr>
          <a:xfrm>
            <a:off x="5943960" y="3799800"/>
            <a:ext cx="2173680" cy="397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5"/>
          <p:cNvSpPr/>
          <p:nvPr/>
        </p:nvSpPr>
        <p:spPr>
          <a:xfrm>
            <a:off x="6215040" y="4718160"/>
            <a:ext cx="1134720" cy="397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6"/>
          <p:cNvSpPr/>
          <p:nvPr/>
        </p:nvSpPr>
        <p:spPr>
          <a:xfrm>
            <a:off x="4329360" y="29268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1">
                <a:lumMod val="40000"/>
                <a:lumOff val="6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7"/>
          <p:cNvSpPr/>
          <p:nvPr/>
        </p:nvSpPr>
        <p:spPr>
          <a:xfrm>
            <a:off x="4321080" y="36972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1">
                <a:lumMod val="40000"/>
                <a:lumOff val="6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8"/>
          <p:cNvSpPr/>
          <p:nvPr/>
        </p:nvSpPr>
        <p:spPr>
          <a:xfrm>
            <a:off x="4337640" y="449208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1">
                <a:lumMod val="40000"/>
                <a:lumOff val="6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9"/>
          <p:cNvSpPr/>
          <p:nvPr/>
        </p:nvSpPr>
        <p:spPr>
          <a:xfrm>
            <a:off x="4341600" y="523764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1">
                <a:lumMod val="40000"/>
                <a:lumOff val="6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10"/>
          <p:cNvSpPr/>
          <p:nvPr/>
        </p:nvSpPr>
        <p:spPr>
          <a:xfrm>
            <a:off x="758880" y="1122120"/>
            <a:ext cx="2041560" cy="5261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Build Steps: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Isolate Unet decoder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Import Resnet pretrained network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Connect Layers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Adjust Image scaling for training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Train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Adjust image scaling for inference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5" name="CustomShape 11"/>
          <p:cNvSpPr/>
          <p:nvPr/>
        </p:nvSpPr>
        <p:spPr>
          <a:xfrm>
            <a:off x="2974320" y="1171440"/>
            <a:ext cx="3017880" cy="5168520"/>
          </a:xfrm>
          <a:prstGeom prst="rect">
            <a:avLst/>
          </a:prstGeom>
          <a:solidFill>
            <a:srgbClr val="f2dd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535353"/>
                </a:solidFill>
                <a:latin typeface="Century Gothic"/>
                <a:ea typeface="DejaVu Sans"/>
              </a:rPr>
              <a:t>ResNet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6" name="CustomShape 12"/>
          <p:cNvSpPr/>
          <p:nvPr/>
        </p:nvSpPr>
        <p:spPr>
          <a:xfrm>
            <a:off x="3160440" y="1354320"/>
            <a:ext cx="891360" cy="656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7" name="CustomShape 13"/>
          <p:cNvSpPr/>
          <p:nvPr/>
        </p:nvSpPr>
        <p:spPr>
          <a:xfrm>
            <a:off x="3499920" y="2552760"/>
            <a:ext cx="1630080" cy="493200"/>
          </a:xfrm>
          <a:prstGeom prst="rect">
            <a:avLst/>
          </a:prstGeom>
          <a:solidFill>
            <a:srgbClr val="eeeaf2"/>
          </a:solidFill>
          <a:ln w="3240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35353"/>
                </a:solidFill>
                <a:latin typeface="Century Gothic"/>
                <a:ea typeface="DejaVu Sans"/>
              </a:rPr>
              <a:t>Block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8" name="CustomShape 14"/>
          <p:cNvSpPr/>
          <p:nvPr/>
        </p:nvSpPr>
        <p:spPr>
          <a:xfrm>
            <a:off x="3499920" y="3340800"/>
            <a:ext cx="1630080" cy="493200"/>
          </a:xfrm>
          <a:prstGeom prst="rect">
            <a:avLst/>
          </a:prstGeom>
          <a:solidFill>
            <a:srgbClr val="ebf2e0"/>
          </a:solidFill>
          <a:ln w="3240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35353"/>
                </a:solidFill>
                <a:latin typeface="Century Gothic"/>
                <a:ea typeface="DejaVu Sans"/>
              </a:rPr>
              <a:t>Block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9" name="CustomShape 15"/>
          <p:cNvSpPr/>
          <p:nvPr/>
        </p:nvSpPr>
        <p:spPr>
          <a:xfrm>
            <a:off x="3499920" y="4128840"/>
            <a:ext cx="1630080" cy="493200"/>
          </a:xfrm>
          <a:prstGeom prst="rect">
            <a:avLst/>
          </a:prstGeom>
          <a:solidFill>
            <a:srgbClr val="f2ddda"/>
          </a:solidFill>
          <a:ln w="3240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35353"/>
                </a:solidFill>
                <a:latin typeface="Century Gothic"/>
                <a:ea typeface="DejaVu Sans"/>
              </a:rPr>
              <a:t>Block 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0" name="CustomShape 16"/>
          <p:cNvSpPr/>
          <p:nvPr/>
        </p:nvSpPr>
        <p:spPr>
          <a:xfrm>
            <a:off x="3499920" y="4917240"/>
            <a:ext cx="1630080" cy="493200"/>
          </a:xfrm>
          <a:prstGeom prst="rect">
            <a:avLst/>
          </a:prstGeom>
          <a:solidFill>
            <a:srgbClr val="eaf0f5"/>
          </a:solidFill>
          <a:ln w="3240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35353"/>
                </a:solidFill>
                <a:latin typeface="Century Gothic"/>
                <a:ea typeface="DejaVu Sans"/>
              </a:rPr>
              <a:t>Block 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1" name="CustomShape 17"/>
          <p:cNvSpPr/>
          <p:nvPr/>
        </p:nvSpPr>
        <p:spPr>
          <a:xfrm>
            <a:off x="3499920" y="5668200"/>
            <a:ext cx="1630080" cy="493200"/>
          </a:xfrm>
          <a:prstGeom prst="rect">
            <a:avLst/>
          </a:prstGeom>
          <a:solidFill>
            <a:srgbClr val="749ed1"/>
          </a:solidFill>
          <a:ln w="3240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35353"/>
                </a:solidFill>
                <a:latin typeface="Century Gothic"/>
                <a:ea typeface="DejaVu Sans"/>
              </a:rPr>
              <a:t>Block 5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35353"/>
                </a:solidFill>
                <a:latin typeface="Century Gothic"/>
                <a:ea typeface="DejaVu Sans"/>
              </a:rPr>
              <a:t>Encoder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2" name="CustomShape 18"/>
          <p:cNvSpPr/>
          <p:nvPr/>
        </p:nvSpPr>
        <p:spPr>
          <a:xfrm>
            <a:off x="5461920" y="4398120"/>
            <a:ext cx="1887840" cy="51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01520">
            <a:solidFill>
              <a:schemeClr val="accent1">
                <a:lumMod val="40000"/>
                <a:lumOff val="6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19"/>
          <p:cNvSpPr/>
          <p:nvPr/>
        </p:nvSpPr>
        <p:spPr>
          <a:xfrm>
            <a:off x="5461920" y="3585240"/>
            <a:ext cx="265572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01520">
            <a:solidFill>
              <a:schemeClr val="accent1">
                <a:lumMod val="40000"/>
                <a:lumOff val="6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20"/>
          <p:cNvSpPr/>
          <p:nvPr/>
        </p:nvSpPr>
        <p:spPr>
          <a:xfrm>
            <a:off x="5451480" y="5164200"/>
            <a:ext cx="1067400" cy="35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01520">
            <a:solidFill>
              <a:schemeClr val="accent1">
                <a:lumMod val="40000"/>
                <a:lumOff val="6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21"/>
          <p:cNvSpPr/>
          <p:nvPr/>
        </p:nvSpPr>
        <p:spPr>
          <a:xfrm flipV="1">
            <a:off x="5486760" y="2209680"/>
            <a:ext cx="3133440" cy="61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01520">
            <a:solidFill>
              <a:schemeClr val="accent1">
                <a:lumMod val="40000"/>
                <a:lumOff val="6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22"/>
          <p:cNvSpPr/>
          <p:nvPr/>
        </p:nvSpPr>
        <p:spPr>
          <a:xfrm>
            <a:off x="5527440" y="5908320"/>
            <a:ext cx="118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01520">
            <a:solidFill>
              <a:srgbClr val="00206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23"/>
          <p:cNvSpPr/>
          <p:nvPr/>
        </p:nvSpPr>
        <p:spPr>
          <a:xfrm>
            <a:off x="3814560" y="210708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1">
                <a:lumMod val="40000"/>
                <a:lumOff val="6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24"/>
          <p:cNvSpPr/>
          <p:nvPr/>
        </p:nvSpPr>
        <p:spPr>
          <a:xfrm>
            <a:off x="5983560" y="1171440"/>
            <a:ext cx="721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35353"/>
                </a:solidFill>
                <a:latin typeface="Century Gothic"/>
                <a:ea typeface="DejaVu Sans"/>
              </a:rPr>
              <a:t>Unet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9" name="CustomShape 25"/>
          <p:cNvSpPr/>
          <p:nvPr/>
        </p:nvSpPr>
        <p:spPr>
          <a:xfrm>
            <a:off x="242280" y="539280"/>
            <a:ext cx="59076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Encoder Modularity Example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Picture 1" descr=""/>
          <p:cNvPicPr/>
          <p:nvPr/>
        </p:nvPicPr>
        <p:blipFill>
          <a:blip r:embed="rId1"/>
          <a:stretch/>
        </p:blipFill>
        <p:spPr>
          <a:xfrm>
            <a:off x="3442320" y="1267560"/>
            <a:ext cx="8039520" cy="4321800"/>
          </a:xfrm>
          <a:prstGeom prst="rect">
            <a:avLst/>
          </a:prstGeom>
          <a:ln>
            <a:noFill/>
          </a:ln>
        </p:spPr>
      </p:pic>
      <p:sp>
        <p:nvSpPr>
          <p:cNvPr id="441" name="CustomShape 1"/>
          <p:cNvSpPr/>
          <p:nvPr/>
        </p:nvSpPr>
        <p:spPr>
          <a:xfrm>
            <a:off x="120240" y="539280"/>
            <a:ext cx="70718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FCN (Fully Convolutional Network)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2" name="CustomShape 2"/>
          <p:cNvSpPr/>
          <p:nvPr/>
        </p:nvSpPr>
        <p:spPr>
          <a:xfrm>
            <a:off x="755280" y="5842080"/>
            <a:ext cx="36262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https://</a:t>
            </a: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arxiv.org</a:t>
            </a: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4"/>
              </a:rPr>
              <a:t>/pdf/1605.06211v1.pdf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3" name="CustomShape 3"/>
          <p:cNvSpPr/>
          <p:nvPr/>
        </p:nvSpPr>
        <p:spPr>
          <a:xfrm>
            <a:off x="680760" y="1267560"/>
            <a:ext cx="2596320" cy="432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90000" tIns="274320" bIns="274320">
            <a:noAutofit/>
          </a:bodyPr>
          <a:p>
            <a:pPr marL="285840" indent="-284760">
              <a:lnSpc>
                <a:spcPct val="100000"/>
              </a:lnSpc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Early segmentation architecture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Uses CNN’s throughout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Picture 2" descr=""/>
          <p:cNvPicPr/>
          <p:nvPr/>
        </p:nvPicPr>
        <p:blipFill>
          <a:blip r:embed="rId1"/>
          <a:stretch/>
        </p:blipFill>
        <p:spPr>
          <a:xfrm>
            <a:off x="3645360" y="711360"/>
            <a:ext cx="7886520" cy="5126400"/>
          </a:xfrm>
          <a:prstGeom prst="rect">
            <a:avLst/>
          </a:prstGeom>
          <a:ln>
            <a:noFill/>
          </a:ln>
        </p:spPr>
      </p:pic>
      <p:sp>
        <p:nvSpPr>
          <p:cNvPr id="445" name="CustomShape 1"/>
          <p:cNvSpPr/>
          <p:nvPr/>
        </p:nvSpPr>
        <p:spPr>
          <a:xfrm>
            <a:off x="605160" y="5838840"/>
            <a:ext cx="34084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https://</a:t>
            </a: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arxiv.org</a:t>
            </a: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4"/>
              </a:rPr>
              <a:t>/pdf/1505.04597.pdf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522720" y="539280"/>
            <a:ext cx="11739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UNet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7" name="CustomShape 3"/>
          <p:cNvSpPr/>
          <p:nvPr/>
        </p:nvSpPr>
        <p:spPr>
          <a:xfrm>
            <a:off x="680760" y="1267560"/>
            <a:ext cx="2596320" cy="432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90000" tIns="274320" bIns="274320">
            <a:noAutofit/>
          </a:bodyPr>
          <a:p>
            <a:pPr marL="285840" indent="-284760">
              <a:lnSpc>
                <a:spcPct val="100000"/>
              </a:lnSpc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Uses skip connections to maintain detail in decoder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Used in medical imaging where detail is important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Picture 2" descr=""/>
          <p:cNvPicPr/>
          <p:nvPr/>
        </p:nvPicPr>
        <p:blipFill>
          <a:blip r:embed="rId1"/>
          <a:stretch/>
        </p:blipFill>
        <p:spPr>
          <a:xfrm>
            <a:off x="6859080" y="3708360"/>
            <a:ext cx="4709160" cy="2160720"/>
          </a:xfrm>
          <a:prstGeom prst="rect">
            <a:avLst/>
          </a:prstGeom>
          <a:ln>
            <a:noFill/>
          </a:ln>
        </p:spPr>
      </p:pic>
      <p:sp>
        <p:nvSpPr>
          <p:cNvPr id="449" name="CustomShape 1"/>
          <p:cNvSpPr/>
          <p:nvPr/>
        </p:nvSpPr>
        <p:spPr>
          <a:xfrm>
            <a:off x="6814800" y="5862960"/>
            <a:ext cx="29527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https://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arxiv.org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4"/>
              </a:rPr>
              <a:t>/pdf/1703.06870.pdf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484920" y="539280"/>
            <a:ext cx="26190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680760" y="1267560"/>
            <a:ext cx="2596320" cy="432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90000" tIns="274320" bIns="274320">
            <a:noAutofit/>
          </a:bodyPr>
          <a:p>
            <a:pPr marL="285840" indent="-284760">
              <a:lnSpc>
                <a:spcPct val="100000"/>
              </a:lnSpc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Iteration of R-CNN evolution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Adds segmentation to previous iterations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Includes bounding boxes and instance segmentation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52" name="Picture 1" descr=""/>
          <p:cNvPicPr/>
          <p:nvPr/>
        </p:nvPicPr>
        <p:blipFill>
          <a:blip r:embed="rId5"/>
          <a:stretch/>
        </p:blipFill>
        <p:spPr>
          <a:xfrm>
            <a:off x="3324960" y="879840"/>
            <a:ext cx="8243280" cy="2735280"/>
          </a:xfrm>
          <a:prstGeom prst="rect">
            <a:avLst/>
          </a:prstGeom>
          <a:ln>
            <a:noFill/>
          </a:ln>
        </p:spPr>
      </p:pic>
      <p:sp>
        <p:nvSpPr>
          <p:cNvPr id="453" name="CustomShape 4"/>
          <p:cNvSpPr/>
          <p:nvPr/>
        </p:nvSpPr>
        <p:spPr>
          <a:xfrm>
            <a:off x="3394440" y="3269880"/>
            <a:ext cx="747936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6"/>
              </a:rPr>
              <a:t>https://</a:t>
            </a:r>
            <a:r>
              <a:rPr b="0" lang="en-US" sz="11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7"/>
              </a:rPr>
              <a:t>medium.com</a:t>
            </a:r>
            <a:r>
              <a:rPr b="0" lang="en-US" sz="11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8"/>
              </a:rPr>
              <a:t>/@</a:t>
            </a:r>
            <a:r>
              <a:rPr b="0" lang="en-US" sz="11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9"/>
              </a:rPr>
              <a:t>jonathan_hui</a:t>
            </a:r>
            <a:r>
              <a:rPr b="0" lang="en-US" sz="11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0"/>
              </a:rPr>
              <a:t>/image-segmentation-with-mask-r-cnn-ebe6d793272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Table 1"/>
          <p:cNvGraphicFramePr/>
          <p:nvPr/>
        </p:nvGraphicFramePr>
        <p:xfrm>
          <a:off x="601920" y="1401840"/>
          <a:ext cx="10545480" cy="4622040"/>
        </p:xfrm>
        <a:graphic>
          <a:graphicData uri="http://schemas.openxmlformats.org/drawingml/2006/table">
            <a:tbl>
              <a:tblPr/>
              <a:tblGrid>
                <a:gridCol w="2521080"/>
                <a:gridCol w="4209480"/>
                <a:gridCol w="1284840"/>
                <a:gridCol w="1244880"/>
                <a:gridCol w="1285560"/>
              </a:tblGrid>
              <a:tr h="8877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Architecture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Description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f6f6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f6f6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f6f6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f6f6f"/>
                    </a:solidFill>
                  </a:tcPr>
                </a:tc>
              </a:tr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FCN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Simple datasets with small number of objects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</a:tr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PSPNet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Good with objects of varying sizes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</a:tr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Unet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Medical imaging and fine details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</a:tr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Faster R-CNN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Evolution of R-CNN network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</a:tr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Mask R-CNN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Includes bounding boxes along with instance segmentation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4d4d4"/>
                    </a:solidFill>
                  </a:tcPr>
                </a:tc>
              </a:tr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Yolact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Real-time speeds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sp>
        <p:nvSpPr>
          <p:cNvPr id="85" name="CustomShape 2"/>
          <p:cNvSpPr/>
          <p:nvPr/>
        </p:nvSpPr>
        <p:spPr>
          <a:xfrm>
            <a:off x="244080" y="539280"/>
            <a:ext cx="51746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Selection of Architecture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63d46"/>
                </a:solidFill>
                <a:latin typeface="Century Gothic"/>
                <a:ea typeface="DejaVu Sans"/>
              </a:rPr>
              <a:t>Object Detection Architectures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6" name="Picture 4" descr=""/>
          <p:cNvPicPr/>
          <p:nvPr/>
        </p:nvPicPr>
        <p:blipFill>
          <a:blip r:embed="rId1"/>
          <a:stretch/>
        </p:blipFill>
        <p:spPr>
          <a:xfrm>
            <a:off x="7336080" y="1410120"/>
            <a:ext cx="1273680" cy="997200"/>
          </a:xfrm>
          <a:prstGeom prst="rect">
            <a:avLst/>
          </a:prstGeom>
          <a:ln>
            <a:noFill/>
          </a:ln>
        </p:spPr>
      </p:pic>
      <p:pic>
        <p:nvPicPr>
          <p:cNvPr id="87" name="Picture 5" descr=""/>
          <p:cNvPicPr/>
          <p:nvPr/>
        </p:nvPicPr>
        <p:blipFill>
          <a:blip r:embed="rId2"/>
          <a:stretch/>
        </p:blipFill>
        <p:spPr>
          <a:xfrm>
            <a:off x="8604720" y="1410120"/>
            <a:ext cx="1267560" cy="997200"/>
          </a:xfrm>
          <a:prstGeom prst="rect">
            <a:avLst/>
          </a:prstGeom>
          <a:ln>
            <a:noFill/>
          </a:ln>
        </p:spPr>
      </p:pic>
      <p:pic>
        <p:nvPicPr>
          <p:cNvPr id="88" name="Picture 6" descr=""/>
          <p:cNvPicPr/>
          <p:nvPr/>
        </p:nvPicPr>
        <p:blipFill>
          <a:blip r:embed="rId3"/>
          <a:stretch/>
        </p:blipFill>
        <p:spPr>
          <a:xfrm>
            <a:off x="9873360" y="1401840"/>
            <a:ext cx="1267560" cy="1005480"/>
          </a:xfrm>
          <a:prstGeom prst="rect">
            <a:avLst/>
          </a:prstGeom>
          <a:ln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7157880" y="886680"/>
            <a:ext cx="15886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Semantic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Segmentation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8686800" y="886680"/>
            <a:ext cx="11527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Object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Detection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9776880" y="886680"/>
            <a:ext cx="15886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Instance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Segmentation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563040" y="5822280"/>
            <a:ext cx="29527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"/>
              </a:rPr>
              <a:t>https://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arxiv.org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/pdf/1612.01105.pdf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-39240" y="539280"/>
            <a:ext cx="853668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PSPNet (Pyramid Scene Parsing Network)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680760" y="1267560"/>
            <a:ext cx="2596320" cy="432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90000" tIns="274320" bIns="274320">
            <a:noAutofit/>
          </a:bodyPr>
          <a:p>
            <a:pPr marL="119160" indent="-118080">
              <a:lnSpc>
                <a:spcPct val="100000"/>
              </a:lnSpc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Detects objects of varying size using Pyramid of convolutions</a:t>
            </a:r>
            <a:endParaRPr b="0" lang="en-US" sz="1800" spc="-1" strike="noStrike">
              <a:latin typeface="Arial"/>
            </a:endParaRPr>
          </a:p>
          <a:p>
            <a:pPr marL="119160" indent="-118080">
              <a:lnSpc>
                <a:spcPct val="100000"/>
              </a:lnSpc>
              <a:buClr>
                <a:srgbClr val="363d4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Classifies based on overall image context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57" name="Picture 1" descr=""/>
          <p:cNvPicPr/>
          <p:nvPr/>
        </p:nvPicPr>
        <p:blipFill>
          <a:blip r:embed="rId4"/>
          <a:stretch/>
        </p:blipFill>
        <p:spPr>
          <a:xfrm>
            <a:off x="3421080" y="1267560"/>
            <a:ext cx="8027640" cy="2270880"/>
          </a:xfrm>
          <a:prstGeom prst="rect">
            <a:avLst/>
          </a:prstGeom>
          <a:ln>
            <a:noFill/>
          </a:ln>
        </p:spPr>
      </p:pic>
      <p:sp>
        <p:nvSpPr>
          <p:cNvPr id="458" name="CustomShape 4"/>
          <p:cNvSpPr/>
          <p:nvPr/>
        </p:nvSpPr>
        <p:spPr>
          <a:xfrm>
            <a:off x="3690000" y="3816000"/>
            <a:ext cx="609480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ffffff"/>
                </a:solidFill>
                <a:latin typeface="NimbusRomNo9L"/>
                <a:ea typeface="DejaVu Sans"/>
              </a:rPr>
              <a:t>A single PSPNet yields the new record of mIoU accuracy 85.4% on PASCAL VOC 2012 and accuracy 80.2% on Cityscapes.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281160" y="539280"/>
            <a:ext cx="46580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Fashion Segmentation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63d46"/>
                </a:solidFill>
                <a:latin typeface="Century Gothic"/>
                <a:ea typeface="DejaVu Sans"/>
              </a:rPr>
              <a:t>Objective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4376520" y="1420560"/>
            <a:ext cx="3711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Segment fashion-related items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4" name="Picture 4" descr=""/>
          <p:cNvPicPr/>
          <p:nvPr/>
        </p:nvPicPr>
        <p:blipFill>
          <a:blip r:embed="rId1"/>
          <a:stretch/>
        </p:blipFill>
        <p:spPr>
          <a:xfrm>
            <a:off x="1315080" y="2180520"/>
            <a:ext cx="3531600" cy="3975840"/>
          </a:xfrm>
          <a:prstGeom prst="rect">
            <a:avLst/>
          </a:prstGeom>
          <a:ln>
            <a:noFill/>
          </a:ln>
        </p:spPr>
      </p:pic>
      <p:pic>
        <p:nvPicPr>
          <p:cNvPr id="95" name="Picture 5" descr=""/>
          <p:cNvPicPr/>
          <p:nvPr/>
        </p:nvPicPr>
        <p:blipFill>
          <a:blip r:embed="rId2"/>
          <a:stretch/>
        </p:blipFill>
        <p:spPr>
          <a:xfrm>
            <a:off x="7354800" y="2180520"/>
            <a:ext cx="3531600" cy="3975840"/>
          </a:xfrm>
          <a:prstGeom prst="rect">
            <a:avLst/>
          </a:prstGeom>
          <a:ln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5245920" y="3494880"/>
            <a:ext cx="1802520" cy="10011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4"/>
          <p:cNvSpPr/>
          <p:nvPr/>
        </p:nvSpPr>
        <p:spPr>
          <a:xfrm>
            <a:off x="5152680" y="5335920"/>
            <a:ext cx="1890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Mask-RCNN is logical choice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351360" y="539280"/>
            <a:ext cx="48942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 - Evolution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820800" y="4856400"/>
            <a:ext cx="10422720" cy="86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3"/>
          <p:cNvSpPr/>
          <p:nvPr/>
        </p:nvSpPr>
        <p:spPr>
          <a:xfrm>
            <a:off x="786240" y="6135480"/>
            <a:ext cx="871164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1"/>
              </a:rPr>
              <a:t>https://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blog.athelas.com</a:t>
            </a:r>
            <a:r>
              <a:rPr b="0" lang="en-U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3"/>
              </a:rPr>
              <a:t>/a-brief-history-of-cnns-in-image-segmentation-from-r-cnn-to-mask-r-cnn-34ea83205de4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1940400" y="1860480"/>
            <a:ext cx="2668320" cy="12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 R-CNN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Single network for features, classification and bounding boxes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4"/>
              </a:rPr>
              <a:t>https://arxiv.org/pdf/1504.08083.pdf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2" name="CustomShape 5"/>
          <p:cNvSpPr/>
          <p:nvPr/>
        </p:nvSpPr>
        <p:spPr>
          <a:xfrm>
            <a:off x="601920" y="3429000"/>
            <a:ext cx="2398680" cy="97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R-CNN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Introduced concept of region proposals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5"/>
              </a:rPr>
              <a:t>https://arxiv.org/pdf/1311.2524.pdf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3" name="CustomShape 6"/>
          <p:cNvSpPr/>
          <p:nvPr/>
        </p:nvSpPr>
        <p:spPr>
          <a:xfrm>
            <a:off x="4125960" y="3200400"/>
            <a:ext cx="2531880" cy="12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Faster R-CNN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Added Region Proposal Network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(near real-time 5fps)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6"/>
              </a:rPr>
              <a:t>https://arxiv.org/pdf/1506.01497.pdf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4" name="CustomShape 7"/>
          <p:cNvSpPr/>
          <p:nvPr/>
        </p:nvSpPr>
        <p:spPr>
          <a:xfrm>
            <a:off x="6704640" y="1334520"/>
            <a:ext cx="3585600" cy="194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 R-CNN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Adds Instance Segmentation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3 outputs:</a:t>
            </a:r>
            <a:endParaRPr b="0" lang="en-U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Classification</a:t>
            </a:r>
            <a:endParaRPr b="0" lang="en-U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Bounding Box</a:t>
            </a:r>
            <a:endParaRPr b="0" lang="en-U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Instance Segmentation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(near real-time 5fps)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7"/>
              </a:rPr>
              <a:t>https://arxiv.org/pdf/1703.06870.pdf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5" name="Line 8"/>
          <p:cNvSpPr/>
          <p:nvPr/>
        </p:nvSpPr>
        <p:spPr>
          <a:xfrm flipV="1">
            <a:off x="2255400" y="4478040"/>
            <a:ext cx="360" cy="378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9"/>
          <p:cNvSpPr/>
          <p:nvPr/>
        </p:nvSpPr>
        <p:spPr>
          <a:xfrm>
            <a:off x="8935200" y="3452760"/>
            <a:ext cx="2599200" cy="12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YOLACT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Real-time segmentation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(real-time 30fps)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8"/>
              </a:rPr>
              <a:t>https://arxiv.org/pdf/1904.02689.pdf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7" name="CustomShape 10"/>
          <p:cNvSpPr/>
          <p:nvPr/>
        </p:nvSpPr>
        <p:spPr>
          <a:xfrm>
            <a:off x="924840" y="5125680"/>
            <a:ext cx="1647360" cy="327600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2014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CustomShape 11"/>
          <p:cNvSpPr/>
          <p:nvPr/>
        </p:nvSpPr>
        <p:spPr>
          <a:xfrm>
            <a:off x="2566440" y="5125680"/>
            <a:ext cx="1647360" cy="327600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2015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CustomShape 12"/>
          <p:cNvSpPr/>
          <p:nvPr/>
        </p:nvSpPr>
        <p:spPr>
          <a:xfrm>
            <a:off x="4208400" y="5125680"/>
            <a:ext cx="1647360" cy="327600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2016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CustomShape 13"/>
          <p:cNvSpPr/>
          <p:nvPr/>
        </p:nvSpPr>
        <p:spPr>
          <a:xfrm>
            <a:off x="5850000" y="5125680"/>
            <a:ext cx="1647360" cy="327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2017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" name="CustomShape 14"/>
          <p:cNvSpPr/>
          <p:nvPr/>
        </p:nvSpPr>
        <p:spPr>
          <a:xfrm>
            <a:off x="7491600" y="5125680"/>
            <a:ext cx="1647360" cy="327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2018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" name="Line 15"/>
          <p:cNvSpPr/>
          <p:nvPr/>
        </p:nvSpPr>
        <p:spPr>
          <a:xfrm flipV="1">
            <a:off x="7655400" y="3325320"/>
            <a:ext cx="360" cy="153108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16"/>
          <p:cNvSpPr/>
          <p:nvPr/>
        </p:nvSpPr>
        <p:spPr>
          <a:xfrm>
            <a:off x="9133560" y="5126400"/>
            <a:ext cx="1647360" cy="327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2019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Line 17"/>
          <p:cNvSpPr/>
          <p:nvPr/>
        </p:nvSpPr>
        <p:spPr>
          <a:xfrm flipV="1">
            <a:off x="3821040" y="3142080"/>
            <a:ext cx="360" cy="171432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Line 18"/>
          <p:cNvSpPr/>
          <p:nvPr/>
        </p:nvSpPr>
        <p:spPr>
          <a:xfrm flipV="1">
            <a:off x="4311000" y="4478040"/>
            <a:ext cx="360" cy="378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Line 19"/>
          <p:cNvSpPr/>
          <p:nvPr/>
        </p:nvSpPr>
        <p:spPr>
          <a:xfrm flipV="1">
            <a:off x="10409040" y="4478040"/>
            <a:ext cx="360" cy="378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264600" y="539280"/>
            <a:ext cx="59990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A Closer Look at Mask R-CNN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29560" y="5271840"/>
            <a:ext cx="52416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Faster R-CNN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- Outputs classification with bounding boxes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7719120" y="5281920"/>
            <a:ext cx="38890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 R-CNN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Adds segmentation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Introduces Regions of Interest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0" name="Picture 2" descr=""/>
          <p:cNvPicPr/>
          <p:nvPr/>
        </p:nvPicPr>
        <p:blipFill>
          <a:blip r:embed="rId1"/>
          <a:stretch/>
        </p:blipFill>
        <p:spPr>
          <a:xfrm>
            <a:off x="601920" y="1490040"/>
            <a:ext cx="10730520" cy="3707280"/>
          </a:xfrm>
          <a:prstGeom prst="rect">
            <a:avLst/>
          </a:prstGeom>
          <a:ln>
            <a:noFill/>
          </a:ln>
        </p:spPr>
      </p:pic>
      <p:sp>
        <p:nvSpPr>
          <p:cNvPr id="121" name="CustomShape 4"/>
          <p:cNvSpPr/>
          <p:nvPr/>
        </p:nvSpPr>
        <p:spPr>
          <a:xfrm>
            <a:off x="601920" y="1490040"/>
            <a:ext cx="7373880" cy="370728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5"/>
          <p:cNvSpPr/>
          <p:nvPr/>
        </p:nvSpPr>
        <p:spPr>
          <a:xfrm>
            <a:off x="671760" y="1585800"/>
            <a:ext cx="1890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Faster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CustomShape 6"/>
          <p:cNvSpPr/>
          <p:nvPr/>
        </p:nvSpPr>
        <p:spPr>
          <a:xfrm>
            <a:off x="8031960" y="1490040"/>
            <a:ext cx="3263400" cy="3707280"/>
          </a:xfrm>
          <a:prstGeom prst="rect">
            <a:avLst/>
          </a:prstGeom>
          <a:noFill/>
          <a:ln w="7308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7"/>
          <p:cNvSpPr/>
          <p:nvPr/>
        </p:nvSpPr>
        <p:spPr>
          <a:xfrm>
            <a:off x="8116200" y="1598040"/>
            <a:ext cx="1750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CustomShape 8"/>
          <p:cNvSpPr/>
          <p:nvPr/>
        </p:nvSpPr>
        <p:spPr>
          <a:xfrm>
            <a:off x="9417240" y="2469960"/>
            <a:ext cx="1878120" cy="124596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9"/>
          <p:cNvSpPr/>
          <p:nvPr/>
        </p:nvSpPr>
        <p:spPr>
          <a:xfrm>
            <a:off x="9479520" y="2239920"/>
            <a:ext cx="180936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3b3b3b"/>
                </a:solidFill>
                <a:latin typeface="Century Gothic"/>
                <a:ea typeface="DejaVu Sans"/>
              </a:rPr>
              <a:t>Object Detection Branch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27" name="CustomShape 10"/>
          <p:cNvSpPr/>
          <p:nvPr/>
        </p:nvSpPr>
        <p:spPr>
          <a:xfrm>
            <a:off x="9551520" y="3738960"/>
            <a:ext cx="162072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3b3b3b"/>
                </a:solidFill>
                <a:latin typeface="Century Gothic"/>
                <a:ea typeface="DejaVu Sans"/>
              </a:rPr>
              <a:t>Segmentation Branch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3640" y="539280"/>
            <a:ext cx="109659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Mask R-CNN – Backbone/Encoder (convolutional base)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71960" y="4180320"/>
            <a:ext cx="10954440" cy="264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Backbone/Encoder:</a:t>
            </a:r>
            <a:endParaRPr b="0" lang="en-US" sz="2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Captures shape information and drops fine-details</a:t>
            </a:r>
            <a:endParaRPr b="0" lang="en-US" sz="2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Size reduction has pyramid-like structure</a:t>
            </a:r>
            <a:endParaRPr b="0" lang="en-US" sz="2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Outputs from pyramid levels shared with decoding process</a:t>
            </a:r>
            <a:endParaRPr b="0" lang="en-US" sz="2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Enables transfer learning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2914920" y="3722400"/>
            <a:ext cx="48250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FashionDataSet uses ResNet50 as backbone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1" name="Picture 43" descr=""/>
          <p:cNvPicPr/>
          <p:nvPr/>
        </p:nvPicPr>
        <p:blipFill>
          <a:blip r:embed="rId1"/>
          <a:stretch/>
        </p:blipFill>
        <p:spPr>
          <a:xfrm>
            <a:off x="601920" y="1087200"/>
            <a:ext cx="8160480" cy="2422440"/>
          </a:xfrm>
          <a:prstGeom prst="rect">
            <a:avLst/>
          </a:prstGeom>
          <a:ln>
            <a:noFill/>
          </a:ln>
        </p:spPr>
      </p:pic>
      <p:sp>
        <p:nvSpPr>
          <p:cNvPr id="132" name="CustomShape 4"/>
          <p:cNvSpPr/>
          <p:nvPr/>
        </p:nvSpPr>
        <p:spPr>
          <a:xfrm>
            <a:off x="601920" y="1087200"/>
            <a:ext cx="5607720" cy="242244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5"/>
          <p:cNvSpPr/>
          <p:nvPr/>
        </p:nvSpPr>
        <p:spPr>
          <a:xfrm>
            <a:off x="428400" y="1149840"/>
            <a:ext cx="18903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Faster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CustomShape 6"/>
          <p:cNvSpPr/>
          <p:nvPr/>
        </p:nvSpPr>
        <p:spPr>
          <a:xfrm>
            <a:off x="6252480" y="1087200"/>
            <a:ext cx="2481480" cy="2422440"/>
          </a:xfrm>
          <a:prstGeom prst="rect">
            <a:avLst/>
          </a:prstGeom>
          <a:noFill/>
          <a:ln w="7308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7"/>
          <p:cNvSpPr/>
          <p:nvPr/>
        </p:nvSpPr>
        <p:spPr>
          <a:xfrm>
            <a:off x="6107040" y="1157760"/>
            <a:ext cx="17503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Mask R-CNN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CustomShape 8"/>
          <p:cNvSpPr/>
          <p:nvPr/>
        </p:nvSpPr>
        <p:spPr>
          <a:xfrm>
            <a:off x="7306200" y="1727640"/>
            <a:ext cx="1428120" cy="813960"/>
          </a:xfrm>
          <a:prstGeom prst="rect">
            <a:avLst/>
          </a:prstGeom>
          <a:noFill/>
          <a:ln w="73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9"/>
          <p:cNvSpPr/>
          <p:nvPr/>
        </p:nvSpPr>
        <p:spPr>
          <a:xfrm>
            <a:off x="7216200" y="1538280"/>
            <a:ext cx="143316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Object Detection Branch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38" name="CustomShape 10"/>
          <p:cNvSpPr/>
          <p:nvPr/>
        </p:nvSpPr>
        <p:spPr>
          <a:xfrm>
            <a:off x="7212240" y="2537280"/>
            <a:ext cx="128700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3b3b3b"/>
                </a:solidFill>
                <a:latin typeface="Century Gothic"/>
                <a:ea typeface="DejaVu Sans"/>
              </a:rPr>
              <a:t>Segmentation Branch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39" name="CustomShape 11"/>
          <p:cNvSpPr/>
          <p:nvPr/>
        </p:nvSpPr>
        <p:spPr>
          <a:xfrm flipV="1">
            <a:off x="1470600" y="3240360"/>
            <a:ext cx="360" cy="93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12"/>
          <p:cNvSpPr/>
          <p:nvPr/>
        </p:nvSpPr>
        <p:spPr>
          <a:xfrm>
            <a:off x="8876520" y="3922920"/>
            <a:ext cx="478080" cy="77400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13"/>
          <p:cNvSpPr/>
          <p:nvPr/>
        </p:nvSpPr>
        <p:spPr>
          <a:xfrm>
            <a:off x="8757360" y="3733200"/>
            <a:ext cx="801360" cy="145440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14"/>
          <p:cNvSpPr/>
          <p:nvPr/>
        </p:nvSpPr>
        <p:spPr>
          <a:xfrm>
            <a:off x="8652960" y="3510720"/>
            <a:ext cx="1095120" cy="178920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5"/>
          <p:cNvSpPr/>
          <p:nvPr/>
        </p:nvSpPr>
        <p:spPr>
          <a:xfrm>
            <a:off x="8616960" y="3241080"/>
            <a:ext cx="1379160" cy="225360"/>
          </a:xfrm>
          <a:prstGeom prst="parallelogram">
            <a:avLst>
              <a:gd name="adj" fmla="val 111408"/>
            </a:avLst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16"/>
          <p:cNvSpPr/>
          <p:nvPr/>
        </p:nvSpPr>
        <p:spPr>
          <a:xfrm>
            <a:off x="10612080" y="3922920"/>
            <a:ext cx="478080" cy="77400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17"/>
          <p:cNvSpPr/>
          <p:nvPr/>
        </p:nvSpPr>
        <p:spPr>
          <a:xfrm>
            <a:off x="10492920" y="3733200"/>
            <a:ext cx="801360" cy="145440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18"/>
          <p:cNvSpPr/>
          <p:nvPr/>
        </p:nvSpPr>
        <p:spPr>
          <a:xfrm>
            <a:off x="10388520" y="3510720"/>
            <a:ext cx="1095120" cy="178920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19"/>
          <p:cNvSpPr/>
          <p:nvPr/>
        </p:nvSpPr>
        <p:spPr>
          <a:xfrm>
            <a:off x="10352520" y="3241080"/>
            <a:ext cx="1379160" cy="225360"/>
          </a:xfrm>
          <a:prstGeom prst="parallelogram">
            <a:avLst>
              <a:gd name="adj" fmla="val 111408"/>
            </a:avLst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20"/>
          <p:cNvSpPr/>
          <p:nvPr/>
        </p:nvSpPr>
        <p:spPr>
          <a:xfrm>
            <a:off x="9578880" y="4155120"/>
            <a:ext cx="849600" cy="1612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21"/>
          <p:cNvSpPr/>
          <p:nvPr/>
        </p:nvSpPr>
        <p:spPr>
          <a:xfrm flipH="1" rot="20067600">
            <a:off x="10485000" y="4137840"/>
            <a:ext cx="352800" cy="50400"/>
          </a:xfrm>
          <a:custGeom>
            <a:avLst/>
            <a:gdLst/>
            <a:ahLst/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>
            <a:round/>
            <a:head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2"/>
          <p:cNvSpPr/>
          <p:nvPr/>
        </p:nvSpPr>
        <p:spPr>
          <a:xfrm rot="1532400">
            <a:off x="9185760" y="4115880"/>
            <a:ext cx="352800" cy="50400"/>
          </a:xfrm>
          <a:custGeom>
            <a:avLst/>
            <a:gdLst/>
            <a:ahLst/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>
            <a:round/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Century Gothic"/>
                <a:ea typeface="DejaVu Sans"/>
              </a:rPr>
              <a:t>`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51" name="CustomShape 23"/>
          <p:cNvSpPr/>
          <p:nvPr/>
        </p:nvSpPr>
        <p:spPr>
          <a:xfrm>
            <a:off x="9139320" y="2745000"/>
            <a:ext cx="225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Pyramid Structure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3942720" y="5214240"/>
            <a:ext cx="846360" cy="137880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2"/>
          <p:cNvSpPr/>
          <p:nvPr/>
        </p:nvSpPr>
        <p:spPr>
          <a:xfrm>
            <a:off x="3731760" y="4878720"/>
            <a:ext cx="1418400" cy="258120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3"/>
          <p:cNvSpPr/>
          <p:nvPr/>
        </p:nvSpPr>
        <p:spPr>
          <a:xfrm>
            <a:off x="3547080" y="4485240"/>
            <a:ext cx="1938240" cy="317160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4"/>
          <p:cNvSpPr/>
          <p:nvPr/>
        </p:nvSpPr>
        <p:spPr>
          <a:xfrm>
            <a:off x="3483360" y="4008240"/>
            <a:ext cx="2441520" cy="399600"/>
          </a:xfrm>
          <a:prstGeom prst="parallelogram">
            <a:avLst>
              <a:gd name="adj" fmla="val 111408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5"/>
          <p:cNvSpPr/>
          <p:nvPr/>
        </p:nvSpPr>
        <p:spPr>
          <a:xfrm>
            <a:off x="7013880" y="5214240"/>
            <a:ext cx="846360" cy="137880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6"/>
          <p:cNvSpPr/>
          <p:nvPr/>
        </p:nvSpPr>
        <p:spPr>
          <a:xfrm>
            <a:off x="6802920" y="4878720"/>
            <a:ext cx="1418400" cy="258120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7"/>
          <p:cNvSpPr/>
          <p:nvPr/>
        </p:nvSpPr>
        <p:spPr>
          <a:xfrm>
            <a:off x="6618240" y="4485240"/>
            <a:ext cx="1938240" cy="317160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8"/>
          <p:cNvSpPr/>
          <p:nvPr/>
        </p:nvSpPr>
        <p:spPr>
          <a:xfrm>
            <a:off x="6554520" y="4008240"/>
            <a:ext cx="2441520" cy="399600"/>
          </a:xfrm>
          <a:prstGeom prst="parallelogram">
            <a:avLst>
              <a:gd name="adj" fmla="val 111408"/>
            </a:avLst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0" name="Picture 9" descr=""/>
          <p:cNvPicPr/>
          <p:nvPr/>
        </p:nvPicPr>
        <p:blipFill>
          <a:blip r:embed="rId3"/>
          <a:stretch/>
        </p:blipFill>
        <p:spPr>
          <a:xfrm>
            <a:off x="9244080" y="1161720"/>
            <a:ext cx="2339280" cy="2633760"/>
          </a:xfrm>
          <a:prstGeom prst="rect">
            <a:avLst/>
          </a:prstGeom>
          <a:ln>
            <a:noFill/>
          </a:ln>
        </p:spPr>
      </p:pic>
      <p:pic>
        <p:nvPicPr>
          <p:cNvPr id="161" name="Picture 10" descr=""/>
          <p:cNvPicPr/>
          <p:nvPr/>
        </p:nvPicPr>
        <p:blipFill>
          <a:blip r:embed="rId4"/>
          <a:stretch/>
        </p:blipFill>
        <p:spPr>
          <a:xfrm>
            <a:off x="1002240" y="1369800"/>
            <a:ext cx="2342520" cy="2637360"/>
          </a:xfrm>
          <a:prstGeom prst="rect">
            <a:avLst/>
          </a:prstGeom>
          <a:ln>
            <a:noFill/>
          </a:ln>
        </p:spPr>
      </p:pic>
      <p:sp>
        <p:nvSpPr>
          <p:cNvPr id="162" name="CustomShape 9"/>
          <p:cNvSpPr/>
          <p:nvPr/>
        </p:nvSpPr>
        <p:spPr>
          <a:xfrm>
            <a:off x="849960" y="4408200"/>
            <a:ext cx="22662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Each layer of pyramid changes dimensions that capture features of different sizes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CustomShape 10"/>
          <p:cNvSpPr/>
          <p:nvPr/>
        </p:nvSpPr>
        <p:spPr>
          <a:xfrm>
            <a:off x="284040" y="539280"/>
            <a:ext cx="386388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63d46"/>
                </a:solidFill>
                <a:latin typeface="Century Gothic"/>
                <a:ea typeface="DejaVu Sans"/>
              </a:rPr>
              <a:t>Pyramid Structure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4" name="CustomShape 11"/>
          <p:cNvSpPr/>
          <p:nvPr/>
        </p:nvSpPr>
        <p:spPr>
          <a:xfrm>
            <a:off x="3816000" y="1269000"/>
            <a:ext cx="2044080" cy="21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Encoder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The encoder translates image into shapes sacrificing surface details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5" name="CustomShape 12"/>
          <p:cNvSpPr/>
          <p:nvPr/>
        </p:nvSpPr>
        <p:spPr>
          <a:xfrm>
            <a:off x="6865560" y="1298880"/>
            <a:ext cx="2044080" cy="18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Decoder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The decoder translates the encoded shapes into a viewable image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CustomShape 13"/>
          <p:cNvSpPr/>
          <p:nvPr/>
        </p:nvSpPr>
        <p:spPr>
          <a:xfrm>
            <a:off x="5047920" y="5321520"/>
            <a:ext cx="1854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b050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14"/>
          <p:cNvSpPr/>
          <p:nvPr/>
        </p:nvSpPr>
        <p:spPr>
          <a:xfrm>
            <a:off x="5274000" y="5001840"/>
            <a:ext cx="140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b050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15"/>
          <p:cNvSpPr/>
          <p:nvPr/>
        </p:nvSpPr>
        <p:spPr>
          <a:xfrm>
            <a:off x="5417640" y="4682160"/>
            <a:ext cx="111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600">
            <a:solidFill>
              <a:srgbClr val="00b050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6"/>
          <p:cNvSpPr/>
          <p:nvPr/>
        </p:nvSpPr>
        <p:spPr>
          <a:xfrm>
            <a:off x="8866800" y="4485240"/>
            <a:ext cx="2683080" cy="1735560"/>
          </a:xfrm>
          <a:prstGeom prst="rect">
            <a:avLst/>
          </a:prstGeom>
          <a:noFill/>
          <a:ln cap="rnd" w="12600">
            <a:solidFill>
              <a:srgbClr val="00b05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Encoder shares shape information at different scales to improve masking of objects with varying sizes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CustomShape 17"/>
          <p:cNvSpPr/>
          <p:nvPr/>
        </p:nvSpPr>
        <p:spPr>
          <a:xfrm flipH="1" rot="10800000">
            <a:off x="5130720" y="4451760"/>
            <a:ext cx="791280" cy="58032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8"/>
          <p:cNvSpPr/>
          <p:nvPr/>
        </p:nvSpPr>
        <p:spPr>
          <a:xfrm flipH="1" rot="5400000">
            <a:off x="8328240" y="3163680"/>
            <a:ext cx="580320" cy="79128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9"/>
          <p:cNvSpPr/>
          <p:nvPr/>
        </p:nvSpPr>
        <p:spPr>
          <a:xfrm>
            <a:off x="5185440" y="5625360"/>
            <a:ext cx="1504080" cy="28656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Encoding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CustomShape 20"/>
          <p:cNvSpPr/>
          <p:nvPr/>
        </p:nvSpPr>
        <p:spPr>
          <a:xfrm flipH="1" rot="20067600">
            <a:off x="6788880" y="5595120"/>
            <a:ext cx="625320" cy="90360"/>
          </a:xfrm>
          <a:custGeom>
            <a:avLst/>
            <a:gdLst/>
            <a:ahLst/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>
            <a:round/>
            <a:head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21"/>
          <p:cNvSpPr/>
          <p:nvPr/>
        </p:nvSpPr>
        <p:spPr>
          <a:xfrm rot="1532400">
            <a:off x="4490280" y="5557320"/>
            <a:ext cx="625320" cy="90360"/>
          </a:xfrm>
          <a:custGeom>
            <a:avLst/>
            <a:gdLst/>
            <a:ahLst/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>
            <a:round/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Century Gothic"/>
                <a:ea typeface="DejaVu Sans"/>
              </a:rPr>
              <a:t>`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8108</TotalTime>
  <Application>LibreOffice/6.3.3.2.0$Linux_X86_64 LibreOffice_project/30$Build-2</Application>
  <Words>1464</Words>
  <Paragraphs>323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2019-11-16T12:40:54Z</dcterms:created>
  <dc:creator>mcdomx McDonald</dc:creator>
  <dc:description/>
  <dc:language>en-US</dc:language>
  <cp:lastModifiedBy/>
  <dcterms:modified xsi:type="dcterms:W3CDTF">2019-12-16T10:46:41Z</dcterms:modified>
  <cp:revision>210</cp:revision>
  <dc:subject/>
  <dc:title>Fashion recommender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33</vt:i4>
  </property>
</Properties>
</file>